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2"/>
  </p:notesMasterIdLst>
  <p:sldIdLst>
    <p:sldId id="256" r:id="rId2"/>
    <p:sldId id="278" r:id="rId3"/>
    <p:sldId id="281" r:id="rId4"/>
    <p:sldId id="295" r:id="rId5"/>
    <p:sldId id="292" r:id="rId6"/>
    <p:sldId id="293" r:id="rId7"/>
    <p:sldId id="296" r:id="rId8"/>
    <p:sldId id="294" r:id="rId9"/>
    <p:sldId id="298" r:id="rId10"/>
    <p:sldId id="300" r:id="rId11"/>
    <p:sldId id="301" r:id="rId12"/>
    <p:sldId id="302" r:id="rId13"/>
    <p:sldId id="303" r:id="rId14"/>
    <p:sldId id="304" r:id="rId15"/>
    <p:sldId id="307" r:id="rId16"/>
    <p:sldId id="305" r:id="rId17"/>
    <p:sldId id="308" r:id="rId18"/>
    <p:sldId id="310" r:id="rId19"/>
    <p:sldId id="306" r:id="rId20"/>
    <p:sldId id="309" r:id="rId21"/>
    <p:sldId id="280" r:id="rId22"/>
    <p:sldId id="283" r:id="rId23"/>
    <p:sldId id="285" r:id="rId24"/>
    <p:sldId id="286" r:id="rId25"/>
    <p:sldId id="287" r:id="rId26"/>
    <p:sldId id="288" r:id="rId27"/>
    <p:sldId id="289" r:id="rId28"/>
    <p:sldId id="290" r:id="rId29"/>
    <p:sldId id="291" r:id="rId30"/>
    <p:sldId id="31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00FF"/>
    <a:srgbClr val="99CCFF"/>
    <a:srgbClr val="993300"/>
    <a:srgbClr val="002060"/>
    <a:srgbClr val="990000"/>
    <a:srgbClr val="C198E0"/>
    <a:srgbClr val="7E0000"/>
    <a:srgbClr val="54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47" autoAdjust="0"/>
    <p:restoredTop sz="95784" autoAdjust="0"/>
  </p:normalViewPr>
  <p:slideViewPr>
    <p:cSldViewPr snapToGrid="0">
      <p:cViewPr>
        <p:scale>
          <a:sx n="73" d="100"/>
          <a:sy n="73" d="100"/>
        </p:scale>
        <p:origin x="-2141" y="-1066"/>
      </p:cViewPr>
      <p:guideLst>
        <p:guide orient="horz" pos="2160"/>
        <p:guide pos="3840"/>
      </p:guideLst>
    </p:cSldViewPr>
  </p:slideViewPr>
  <p:notesTextViewPr>
    <p:cViewPr>
      <p:scale>
        <a:sx n="1" d="1"/>
        <a:sy n="1" d="1"/>
      </p:scale>
      <p:origin x="0" y="0"/>
    </p:cViewPr>
  </p:notesText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460CED-710B-A44F-8B69-03DB1C9CC5F2}" type="datetimeFigureOut">
              <a:rPr lang="x-none" smtClean="0"/>
              <a:pPr/>
              <a:t>09.03.2021</a:t>
            </a:fld>
            <a:endParaRPr lang="x-non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9281A-C74F-AB4C-9109-D9A89F5615B0}" type="slidenum">
              <a:rPr lang="x-none" smtClean="0"/>
              <a:pPr/>
              <a:t>‹#›</a:t>
            </a:fld>
            <a:endParaRPr lang="x-none"/>
          </a:p>
        </p:txBody>
      </p:sp>
    </p:spTree>
    <p:extLst>
      <p:ext uri="{BB962C8B-B14F-4D97-AF65-F5344CB8AC3E}">
        <p14:creationId xmlns:p14="http://schemas.microsoft.com/office/powerpoint/2010/main" xmlns="" val="313631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36822E5-1FA8-495C-AB67-B3E78AEBF32F}" type="datetime9">
              <a:rPr lang="en-US" smtClean="0"/>
              <a:pPr/>
              <a:t>3/9/2021 9:30:17 AM</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6CFC63-935C-44D7-9FFC-CD215679A700}" type="slidenum">
              <a:rPr lang="en-US" smtClean="0"/>
              <a:pPr/>
              <a:t>‹#›</a:t>
            </a:fld>
            <a:endParaRPr lang="en-US"/>
          </a:p>
        </p:txBody>
      </p:sp>
    </p:spTree>
    <p:extLst>
      <p:ext uri="{BB962C8B-B14F-4D97-AF65-F5344CB8AC3E}">
        <p14:creationId xmlns:p14="http://schemas.microsoft.com/office/powerpoint/2010/main" xmlns="" val="155201995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90F31E2-A082-4FF9-AFC9-BDC4817C8F5B}" type="datetime9">
              <a:rPr lang="en-US" smtClean="0"/>
              <a:pPr/>
              <a:t>3/9/2021 9:30:17 AM</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6CFC63-935C-44D7-9FFC-CD215679A700}" type="slidenum">
              <a:rPr lang="en-US" smtClean="0"/>
              <a:pPr/>
              <a:t>‹#›</a:t>
            </a:fld>
            <a:endParaRPr lang="en-US"/>
          </a:p>
        </p:txBody>
      </p:sp>
    </p:spTree>
    <p:extLst>
      <p:ext uri="{BB962C8B-B14F-4D97-AF65-F5344CB8AC3E}">
        <p14:creationId xmlns:p14="http://schemas.microsoft.com/office/powerpoint/2010/main" xmlns="" val="41063252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2444AAF-55A7-4285-AE16-F01749E2B044}" type="datetime9">
              <a:rPr lang="en-US" smtClean="0"/>
              <a:pPr/>
              <a:t>3/9/2021 9:30:17 AM</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6CFC63-935C-44D7-9FFC-CD215679A700}" type="slidenum">
              <a:rPr lang="en-US" smtClean="0"/>
              <a:pPr/>
              <a:t>‹#›</a:t>
            </a:fld>
            <a:endParaRPr lang="en-US"/>
          </a:p>
        </p:txBody>
      </p:sp>
    </p:spTree>
    <p:extLst>
      <p:ext uri="{BB962C8B-B14F-4D97-AF65-F5344CB8AC3E}">
        <p14:creationId xmlns:p14="http://schemas.microsoft.com/office/powerpoint/2010/main" xmlns="" val="1582335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50FB9AC-EC19-4C87-A524-F244A1530C47}" type="datetime9">
              <a:rPr lang="en-US" smtClean="0"/>
              <a:pPr/>
              <a:t>3/9/2021 9:30:17 AM</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6CFC63-935C-44D7-9FFC-CD215679A700}" type="slidenum">
              <a:rPr lang="en-US" smtClean="0"/>
              <a:pPr/>
              <a:t>‹#›</a:t>
            </a:fld>
            <a:endParaRPr lang="en-US"/>
          </a:p>
        </p:txBody>
      </p:sp>
    </p:spTree>
    <p:extLst>
      <p:ext uri="{BB962C8B-B14F-4D97-AF65-F5344CB8AC3E}">
        <p14:creationId xmlns:p14="http://schemas.microsoft.com/office/powerpoint/2010/main" xmlns="" val="4025879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CF0DC97-709D-468A-BB39-480FFC9E7B6E}" type="datetime9">
              <a:rPr lang="en-US" smtClean="0"/>
              <a:pPr/>
              <a:t>3/9/2021 9:30:17 AM</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6CFC63-935C-44D7-9FFC-CD215679A700}" type="slidenum">
              <a:rPr lang="en-US" smtClean="0"/>
              <a:pPr/>
              <a:t>‹#›</a:t>
            </a:fld>
            <a:endParaRPr lang="en-US"/>
          </a:p>
        </p:txBody>
      </p:sp>
    </p:spTree>
    <p:extLst>
      <p:ext uri="{BB962C8B-B14F-4D97-AF65-F5344CB8AC3E}">
        <p14:creationId xmlns:p14="http://schemas.microsoft.com/office/powerpoint/2010/main" xmlns="" val="958620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657B64A-9026-4A77-8CEA-7D44924784DB}" type="datetime9">
              <a:rPr lang="en-US" smtClean="0"/>
              <a:pPr/>
              <a:t>3/9/2021 9:30:17 AM</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6CFC63-935C-44D7-9FFC-CD215679A700}" type="slidenum">
              <a:rPr lang="en-US" smtClean="0"/>
              <a:pPr/>
              <a:t>‹#›</a:t>
            </a:fld>
            <a:endParaRPr lang="en-US"/>
          </a:p>
        </p:txBody>
      </p:sp>
    </p:spTree>
    <p:extLst>
      <p:ext uri="{BB962C8B-B14F-4D97-AF65-F5344CB8AC3E}">
        <p14:creationId xmlns:p14="http://schemas.microsoft.com/office/powerpoint/2010/main" xmlns="" val="7778417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016DD7F-D207-4626-A2E5-5787C2CCB71F}" type="datetime9">
              <a:rPr lang="en-US" smtClean="0"/>
              <a:pPr/>
              <a:t>3/9/2021 9:30:17 AM</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96CFC63-935C-44D7-9FFC-CD215679A700}" type="slidenum">
              <a:rPr lang="en-US" smtClean="0"/>
              <a:pPr/>
              <a:t>‹#›</a:t>
            </a:fld>
            <a:endParaRPr lang="en-US"/>
          </a:p>
        </p:txBody>
      </p:sp>
    </p:spTree>
    <p:extLst>
      <p:ext uri="{BB962C8B-B14F-4D97-AF65-F5344CB8AC3E}">
        <p14:creationId xmlns:p14="http://schemas.microsoft.com/office/powerpoint/2010/main" xmlns="" val="39559198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CC5D43F-57CA-4672-8C4F-0A2E80CD6D0F}" type="datetime9">
              <a:rPr lang="en-US" smtClean="0"/>
              <a:pPr/>
              <a:t>3/9/2021 9:30:17 AM</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96CFC63-935C-44D7-9FFC-CD215679A700}" type="slidenum">
              <a:rPr lang="en-US" smtClean="0"/>
              <a:pPr/>
              <a:t>‹#›</a:t>
            </a:fld>
            <a:endParaRPr lang="en-US"/>
          </a:p>
        </p:txBody>
      </p:sp>
    </p:spTree>
    <p:extLst>
      <p:ext uri="{BB962C8B-B14F-4D97-AF65-F5344CB8AC3E}">
        <p14:creationId xmlns:p14="http://schemas.microsoft.com/office/powerpoint/2010/main" xmlns="" val="1057870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4A9B1B-9487-4C08-A2F5-E38FA3215B52}" type="datetime9">
              <a:rPr lang="en-US" smtClean="0"/>
              <a:pPr/>
              <a:t>3/9/2021 9:30:17 AM</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96CFC63-935C-44D7-9FFC-CD215679A700}" type="slidenum">
              <a:rPr lang="en-US" smtClean="0"/>
              <a:pPr/>
              <a:t>‹#›</a:t>
            </a:fld>
            <a:endParaRPr lang="en-US"/>
          </a:p>
        </p:txBody>
      </p:sp>
    </p:spTree>
    <p:extLst>
      <p:ext uri="{BB962C8B-B14F-4D97-AF65-F5344CB8AC3E}">
        <p14:creationId xmlns:p14="http://schemas.microsoft.com/office/powerpoint/2010/main" xmlns="" val="3379562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3CF578A-3D1D-4FA6-AEFB-E4F8F4B078B6}" type="datetime9">
              <a:rPr lang="en-US" smtClean="0"/>
              <a:pPr/>
              <a:t>3/9/2021 9:30:17 AM</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6CFC63-935C-44D7-9FFC-CD215679A700}" type="slidenum">
              <a:rPr lang="en-US" smtClean="0"/>
              <a:pPr/>
              <a:t>‹#›</a:t>
            </a:fld>
            <a:endParaRPr lang="en-US"/>
          </a:p>
        </p:txBody>
      </p:sp>
    </p:spTree>
    <p:extLst>
      <p:ext uri="{BB962C8B-B14F-4D97-AF65-F5344CB8AC3E}">
        <p14:creationId xmlns:p14="http://schemas.microsoft.com/office/powerpoint/2010/main" xmlns="" val="2903469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B8578D6-2B85-409A-9E63-E439C16696B0}" type="datetime9">
              <a:rPr lang="en-US" smtClean="0"/>
              <a:pPr/>
              <a:t>3/9/2021 9:30:17 AM</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6CFC63-935C-44D7-9FFC-CD215679A700}" type="slidenum">
              <a:rPr lang="en-US" smtClean="0"/>
              <a:pPr/>
              <a:t>‹#›</a:t>
            </a:fld>
            <a:endParaRPr lang="en-US"/>
          </a:p>
        </p:txBody>
      </p:sp>
    </p:spTree>
    <p:extLst>
      <p:ext uri="{BB962C8B-B14F-4D97-AF65-F5344CB8AC3E}">
        <p14:creationId xmlns:p14="http://schemas.microsoft.com/office/powerpoint/2010/main" xmlns="" val="1970195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0" y="6721475"/>
            <a:ext cx="2743200" cy="136525"/>
          </a:xfrm>
          <a:prstGeom prst="rect">
            <a:avLst/>
          </a:prstGeom>
        </p:spPr>
        <p:txBody>
          <a:bodyPr vert="horz" lIns="91440" tIns="45720" rIns="91440" bIns="45720" rtlCol="0" anchor="ctr"/>
          <a:lstStyle>
            <a:lvl1pPr algn="l">
              <a:defRPr sz="800">
                <a:solidFill>
                  <a:schemeClr val="tx1">
                    <a:tint val="75000"/>
                  </a:schemeClr>
                </a:solidFill>
              </a:defRPr>
            </a:lvl1pPr>
          </a:lstStyle>
          <a:p>
            <a:fld id="{A0405687-7ADA-4AA9-9177-1692A8C859AE}" type="datetime9">
              <a:rPr lang="en-US" smtClean="0"/>
              <a:pPr/>
              <a:t>3/9/2021 9:30:17 AM</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9448800" y="6721474"/>
            <a:ext cx="2743200" cy="136525"/>
          </a:xfrm>
          <a:prstGeom prst="rect">
            <a:avLst/>
          </a:prstGeom>
        </p:spPr>
        <p:txBody>
          <a:bodyPr vert="horz" lIns="91440" tIns="45720" rIns="91440" bIns="45720" rtlCol="0" anchor="ctr"/>
          <a:lstStyle>
            <a:lvl1pPr algn="r">
              <a:defRPr sz="800">
                <a:solidFill>
                  <a:schemeClr val="tx1">
                    <a:tint val="75000"/>
                  </a:schemeClr>
                </a:solidFill>
              </a:defRPr>
            </a:lvl1pPr>
          </a:lstStyle>
          <a:p>
            <a:fld id="{A96CFC63-935C-44D7-9FFC-CD215679A700}" type="slidenum">
              <a:rPr lang="en-US" smtClean="0"/>
              <a:pPr/>
              <a:t>‹#›</a:t>
            </a:fld>
            <a:endParaRPr lang="en-US"/>
          </a:p>
        </p:txBody>
      </p:sp>
    </p:spTree>
    <p:extLst>
      <p:ext uri="{BB962C8B-B14F-4D97-AF65-F5344CB8AC3E}">
        <p14:creationId xmlns:p14="http://schemas.microsoft.com/office/powerpoint/2010/main" xmlns="" val="41846971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6.jpeg"/><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1.jpe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1.jpe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3.jpe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3.jpeg"/><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28.jpeg"/><Relationship Id="rId4" Type="http://schemas.openxmlformats.org/officeDocument/2006/relationships/image" Target="../media/image26.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542480"/>
            <a:ext cx="11813060" cy="1902829"/>
          </a:xfrm>
          <a:prstGeom prst="rect">
            <a:avLst/>
          </a:prstGeom>
        </p:spPr>
        <p:txBody>
          <a:bodyPr wrap="square">
            <a:spAutoFit/>
          </a:bodyPr>
          <a:lstStyle/>
          <a:p>
            <a:pPr algn="ctr">
              <a:lnSpc>
                <a:spcPct val="115000"/>
              </a:lnSpc>
              <a:spcAft>
                <a:spcPts val="600"/>
              </a:spcAft>
            </a:pPr>
            <a:r>
              <a:rPr lang="lv-LV" sz="2000" b="1" dirty="0" err="1">
                <a:solidFill>
                  <a:srgbClr val="0A3399"/>
                </a:solidFill>
                <a:latin typeface="Arial" panose="020B0604020202020204" pitchFamily="34" charset="0"/>
                <a:ea typeface="Calibri" panose="020F0502020204030204" pitchFamily="34" charset="0"/>
                <a:cs typeface="Times New Roman" panose="02020603050405020304" pitchFamily="18" charset="0"/>
              </a:rPr>
              <a:t>March</a:t>
            </a:r>
            <a:r>
              <a:rPr lang="lv-LV" sz="2000" b="1" dirty="0">
                <a:solidFill>
                  <a:srgbClr val="0A3399"/>
                </a:solidFill>
                <a:latin typeface="Arial" panose="020B0604020202020204" pitchFamily="34" charset="0"/>
                <a:ea typeface="Calibri" panose="020F0502020204030204" pitchFamily="34" charset="0"/>
                <a:cs typeface="Times New Roman" panose="02020603050405020304" pitchFamily="18" charset="0"/>
              </a:rPr>
              <a:t> 9th -10th</a:t>
            </a:r>
            <a:r>
              <a:rPr lang="en-GB" sz="2000" b="1" dirty="0">
                <a:solidFill>
                  <a:srgbClr val="0A3399"/>
                </a:solidFill>
                <a:latin typeface="Arial" panose="020B0604020202020204" pitchFamily="34" charset="0"/>
                <a:ea typeface="Calibri" panose="020F0502020204030204" pitchFamily="34" charset="0"/>
                <a:cs typeface="Times New Roman" panose="02020603050405020304" pitchFamily="18" charset="0"/>
              </a:rPr>
              <a:t>, 202</a:t>
            </a:r>
            <a:r>
              <a:rPr lang="lv-LV" sz="2000" b="1" dirty="0">
                <a:solidFill>
                  <a:srgbClr val="0A3399"/>
                </a:solidFill>
                <a:latin typeface="Arial" panose="020B0604020202020204" pitchFamily="34" charset="0"/>
                <a:ea typeface="Calibri" panose="020F0502020204030204" pitchFamily="34" charset="0"/>
                <a:cs typeface="Times New Roman" panose="02020603050405020304" pitchFamily="18" charset="0"/>
              </a:rPr>
              <a:t>1</a:t>
            </a:r>
            <a:r>
              <a:rPr lang="en-GB" sz="2000" b="1" dirty="0">
                <a:solidFill>
                  <a:srgbClr val="0A3399"/>
                </a:solidFill>
                <a:latin typeface="Arial" panose="020B0604020202020204" pitchFamily="34" charset="0"/>
                <a:ea typeface="Calibri" panose="020F0502020204030204" pitchFamily="34" charset="0"/>
                <a:cs typeface="Times New Roman" panose="02020603050405020304" pitchFamily="18" charset="0"/>
              </a:rPr>
              <a:t>, Daugavpils, Latvia / </a:t>
            </a:r>
            <a:r>
              <a:rPr lang="en-GB" sz="2000" b="1" dirty="0" err="1">
                <a:solidFill>
                  <a:srgbClr val="0A3399"/>
                </a:solidFill>
                <a:latin typeface="Arial" panose="020B0604020202020204" pitchFamily="34" charset="0"/>
                <a:ea typeface="Calibri" panose="020F0502020204030204" pitchFamily="34" charset="0"/>
                <a:cs typeface="Times New Roman" panose="02020603050405020304" pitchFamily="18" charset="0"/>
              </a:rPr>
              <a:t>Anyksciai</a:t>
            </a:r>
            <a:r>
              <a:rPr lang="en-GB" sz="2000" b="1" dirty="0">
                <a:solidFill>
                  <a:srgbClr val="0A3399"/>
                </a:solidFill>
                <a:latin typeface="Arial" panose="020B0604020202020204" pitchFamily="34" charset="0"/>
                <a:ea typeface="Calibri" panose="020F0502020204030204" pitchFamily="34" charset="0"/>
                <a:cs typeface="Times New Roman" panose="02020603050405020304" pitchFamily="18" charset="0"/>
              </a:rPr>
              <a:t>, Lithuania</a:t>
            </a:r>
          </a:p>
          <a:p>
            <a:pPr algn="ctr">
              <a:lnSpc>
                <a:spcPct val="115000"/>
              </a:lnSpc>
              <a:spcAft>
                <a:spcPts val="600"/>
              </a:spcAft>
            </a:pPr>
            <a:r>
              <a:rPr lang="lv-LV" sz="2000" b="1" dirty="0">
                <a:solidFill>
                  <a:srgbClr val="0A3399"/>
                </a:solidFill>
                <a:latin typeface="Arial" panose="020B0604020202020204" pitchFamily="34" charset="0"/>
                <a:ea typeface="Calibri" panose="020F0502020204030204" pitchFamily="34" charset="0"/>
                <a:cs typeface="Times New Roman" panose="02020603050405020304" pitchFamily="18" charset="0"/>
              </a:rPr>
              <a:t>1st </a:t>
            </a:r>
            <a:r>
              <a:rPr lang="en-GB" sz="2000" b="1" dirty="0">
                <a:solidFill>
                  <a:srgbClr val="0A3399"/>
                </a:solidFill>
                <a:latin typeface="Arial" panose="020B0604020202020204" pitchFamily="34" charset="0"/>
                <a:ea typeface="Calibri" panose="020F0502020204030204" pitchFamily="34" charset="0"/>
                <a:cs typeface="Times New Roman" panose="02020603050405020304" pitchFamily="18" charset="0"/>
              </a:rPr>
              <a:t>Partner workshop</a:t>
            </a:r>
            <a:endParaRPr lang="lv-LV" sz="2000" b="1" dirty="0">
              <a:solidFill>
                <a:srgbClr val="0A3399"/>
              </a:solidFill>
              <a:latin typeface="Arial" panose="020B0604020202020204" pitchFamily="34" charset="0"/>
              <a:ea typeface="Calibri" panose="020F0502020204030204" pitchFamily="34" charset="0"/>
              <a:cs typeface="Times New Roman" panose="02020603050405020304" pitchFamily="18" charset="0"/>
            </a:endParaRPr>
          </a:p>
          <a:p>
            <a:pPr algn="ctr"/>
            <a:r>
              <a:rPr lang="en-US" sz="2000" dirty="0"/>
              <a:t>“Urban wetlands in cross border region Latvia-Lithuania: challenges of improvement of eco systems and services”</a:t>
            </a:r>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8" name="Rectangle 7">
            <a:extLst>
              <a:ext uri="{FF2B5EF4-FFF2-40B4-BE49-F238E27FC236}">
                <a16:creationId xmlns:a16="http://schemas.microsoft.com/office/drawing/2014/main" xmlns="" id="{0B9C5A58-F562-3A43-88E5-0B9704B6708B}"/>
              </a:ext>
            </a:extLst>
          </p:cNvPr>
          <p:cNvSpPr/>
          <p:nvPr/>
        </p:nvSpPr>
        <p:spPr>
          <a:xfrm>
            <a:off x="189470" y="3511675"/>
            <a:ext cx="11813060" cy="1583447"/>
          </a:xfrm>
          <a:prstGeom prst="rect">
            <a:avLst/>
          </a:prstGeom>
        </p:spPr>
        <p:txBody>
          <a:bodyPr wrap="square">
            <a:spAutoFit/>
          </a:bodyPr>
          <a:lstStyle/>
          <a:p>
            <a:pPr algn="ctr">
              <a:lnSpc>
                <a:spcPct val="115000"/>
              </a:lnSpc>
              <a:spcAft>
                <a:spcPts val="600"/>
              </a:spcAft>
            </a:pPr>
            <a:r>
              <a:rPr lang="en-US" sz="4400" b="1" dirty="0" smtClean="0">
                <a:solidFill>
                  <a:srgbClr val="002060"/>
                </a:solidFill>
                <a:latin typeface="Arial" panose="020B0604020202020204" pitchFamily="34" charset="0"/>
                <a:cs typeface="Arial" panose="020B0604020202020204" pitchFamily="34" charset="0"/>
              </a:rPr>
              <a:t>Insight into the geography and history of </a:t>
            </a:r>
            <a:r>
              <a:rPr lang="en-US" sz="4400" b="1" dirty="0" err="1" smtClean="0">
                <a:solidFill>
                  <a:srgbClr val="002060"/>
                </a:solidFill>
                <a:latin typeface="Arial" panose="020B0604020202020204" pitchFamily="34" charset="0"/>
                <a:cs typeface="Arial" panose="020B0604020202020204" pitchFamily="34" charset="0"/>
              </a:rPr>
              <a:t>Esplanāde</a:t>
            </a:r>
            <a:r>
              <a:rPr lang="en-US" sz="4400" b="1" dirty="0" smtClean="0">
                <a:solidFill>
                  <a:srgbClr val="002060"/>
                </a:solidFill>
                <a:latin typeface="Arial" panose="020B0604020202020204" pitchFamily="34" charset="0"/>
                <a:cs typeface="Arial" panose="020B0604020202020204" pitchFamily="34" charset="0"/>
              </a:rPr>
              <a:t> wetland</a:t>
            </a:r>
            <a:r>
              <a:rPr lang="x-none" sz="4400" b="1" smtClean="0">
                <a:solidFill>
                  <a:srgbClr val="002060"/>
                </a:solidFill>
                <a:latin typeface="Arial" panose="020B0604020202020204" pitchFamily="34" charset="0"/>
                <a:cs typeface="Arial" panose="020B0604020202020204" pitchFamily="34" charset="0"/>
              </a:rPr>
              <a:t> </a:t>
            </a:r>
            <a:endParaRPr lang="en-US" sz="4400" b="1" dirty="0">
              <a:solidFill>
                <a:srgbClr val="002060"/>
              </a:solidFill>
              <a:latin typeface="Arial" panose="020B0604020202020204" pitchFamily="34" charset="0"/>
              <a:ea typeface="Calibri" panose="020F0502020204030204" pitchFamily="34" charset="0"/>
              <a:cs typeface="Arial" panose="020B0604020202020204" pitchFamily="34" charset="0"/>
            </a:endParaRPr>
          </a:p>
        </p:txBody>
      </p:sp>
      <p:sp>
        <p:nvSpPr>
          <p:cNvPr id="7" name="Rectangle 6">
            <a:extLst>
              <a:ext uri="{FF2B5EF4-FFF2-40B4-BE49-F238E27FC236}">
                <a16:creationId xmlns:a16="http://schemas.microsoft.com/office/drawing/2014/main" xmlns="" id="{35D5F8A6-7726-A24F-A938-BC3DFF29E2B1}"/>
              </a:ext>
            </a:extLst>
          </p:cNvPr>
          <p:cNvSpPr/>
          <p:nvPr/>
        </p:nvSpPr>
        <p:spPr>
          <a:xfrm>
            <a:off x="7071085" y="5783098"/>
            <a:ext cx="5007525" cy="1015663"/>
          </a:xfrm>
          <a:prstGeom prst="rect">
            <a:avLst/>
          </a:prstGeom>
        </p:spPr>
        <p:txBody>
          <a:bodyPr wrap="none">
            <a:spAutoFit/>
          </a:bodyPr>
          <a:lstStyle/>
          <a:p>
            <a:r>
              <a:rPr lang="en-US" sz="2000" dirty="0"/>
              <a:t>Dr. </a:t>
            </a:r>
            <a:r>
              <a:rPr lang="lv-LV" sz="2000" dirty="0" smtClean="0"/>
              <a:t>geol</a:t>
            </a:r>
            <a:r>
              <a:rPr lang="en-US" sz="2000" dirty="0" smtClean="0"/>
              <a:t>. </a:t>
            </a:r>
            <a:r>
              <a:rPr lang="lv-LV" sz="2000" b="1" dirty="0" smtClean="0"/>
              <a:t>Juris SOMS</a:t>
            </a:r>
            <a:r>
              <a:rPr lang="en-US" sz="2000" dirty="0" smtClean="0"/>
              <a:t>,</a:t>
            </a:r>
            <a:r>
              <a:rPr lang="lv-LV" sz="2000" dirty="0" smtClean="0"/>
              <a:t> e-mail: </a:t>
            </a:r>
            <a:r>
              <a:rPr lang="lv-LV" sz="2000" b="1" dirty="0" smtClean="0">
                <a:ln w="3175">
                  <a:solidFill>
                    <a:srgbClr val="0000FF"/>
                  </a:solidFill>
                </a:ln>
                <a:solidFill>
                  <a:srgbClr val="99CCFF"/>
                </a:solidFill>
              </a:rPr>
              <a:t>juris.soms@du.lv</a:t>
            </a:r>
            <a:endParaRPr lang="en-US" sz="2000" b="1" dirty="0">
              <a:ln w="3175">
                <a:solidFill>
                  <a:srgbClr val="0000FF"/>
                </a:solidFill>
              </a:ln>
              <a:solidFill>
                <a:srgbClr val="99CCFF"/>
              </a:solidFill>
            </a:endParaRPr>
          </a:p>
          <a:p>
            <a:r>
              <a:rPr lang="en-US" sz="2000" dirty="0"/>
              <a:t>Daugavpils University, </a:t>
            </a:r>
          </a:p>
          <a:p>
            <a:r>
              <a:rPr lang="lv-LV" sz="2000" dirty="0" smtClean="0"/>
              <a:t>Dept.</a:t>
            </a:r>
            <a:r>
              <a:rPr lang="en-US" sz="2000" dirty="0" smtClean="0"/>
              <a:t> </a:t>
            </a:r>
            <a:r>
              <a:rPr lang="en-US" sz="2000" dirty="0"/>
              <a:t>of </a:t>
            </a:r>
            <a:r>
              <a:rPr lang="lv-LV" sz="2000" dirty="0" smtClean="0"/>
              <a:t>Environmental</a:t>
            </a:r>
            <a:r>
              <a:rPr lang="en-US" sz="2000" dirty="0" smtClean="0"/>
              <a:t> Science </a:t>
            </a:r>
            <a:r>
              <a:rPr lang="en-US" sz="2000" dirty="0"/>
              <a:t>and </a:t>
            </a:r>
            <a:r>
              <a:rPr lang="lv-LV" sz="2000" dirty="0" smtClean="0"/>
              <a:t>Chemistry</a:t>
            </a:r>
            <a:endParaRPr lang="x-none" sz="2000" dirty="0"/>
          </a:p>
        </p:txBody>
      </p:sp>
      <p:pic>
        <p:nvPicPr>
          <p:cNvPr id="10" name="Picture 9">
            <a:extLst>
              <a:ext uri="{FF2B5EF4-FFF2-40B4-BE49-F238E27FC236}">
                <a16:creationId xmlns:a16="http://schemas.microsoft.com/office/drawing/2014/main" xmlns="" id="{04AE953C-00DB-764E-BFEB-817BBB83FF05}"/>
              </a:ext>
            </a:extLst>
          </p:cNvPr>
          <p:cNvPicPr/>
          <p:nvPr/>
        </p:nvPicPr>
        <p:blipFill>
          <a:blip r:embed="rId3" cstate="print">
            <a:extLst>
              <a:ext uri="{28A0092B-C50C-407E-A947-70E740481C1C}">
                <a14:useLocalDpi xmlns:a14="http://schemas.microsoft.com/office/drawing/2010/main" xmlns="" val="0"/>
              </a:ext>
            </a:extLst>
          </a:blip>
          <a:stretch>
            <a:fillRect/>
          </a:stretch>
        </p:blipFill>
        <p:spPr>
          <a:xfrm>
            <a:off x="6305333" y="5931201"/>
            <a:ext cx="683895" cy="719455"/>
          </a:xfrm>
          <a:prstGeom prst="rect">
            <a:avLst/>
          </a:prstGeom>
        </p:spPr>
      </p:pic>
    </p:spTree>
    <p:extLst>
      <p:ext uri="{BB962C8B-B14F-4D97-AF65-F5344CB8AC3E}">
        <p14:creationId xmlns:p14="http://schemas.microsoft.com/office/powerpoint/2010/main" xmlns="" val="35071449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11813060" cy="1184940"/>
          </a:xfrm>
          <a:prstGeom prst="rect">
            <a:avLst/>
          </a:prstGeom>
        </p:spPr>
        <p:txBody>
          <a:bodyPr wrap="square">
            <a:spAutoFit/>
          </a:bodyPr>
          <a:lstStyle/>
          <a:p>
            <a:r>
              <a:rPr lang="lv-LV" sz="2800" b="1" dirty="0" smtClean="0">
                <a:solidFill>
                  <a:srgbClr val="002060"/>
                </a:solidFill>
              </a:rPr>
              <a:t>Geological and geomorphological background</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25" name="Date Placeholder 24"/>
          <p:cNvSpPr>
            <a:spLocks noGrp="1"/>
          </p:cNvSpPr>
          <p:nvPr>
            <p:ph type="dt" sz="half" idx="10"/>
          </p:nvPr>
        </p:nvSpPr>
        <p:spPr/>
        <p:txBody>
          <a:bodyPr/>
          <a:lstStyle/>
          <a:p>
            <a:fld id="{E556F4B0-B821-42C5-9277-A621200DA1A9}" type="datetime9">
              <a:rPr lang="en-US" smtClean="0"/>
              <a:pPr/>
              <a:t>3/9/2021 10:31:42 AM</a:t>
            </a:fld>
            <a:endParaRPr lang="en-US"/>
          </a:p>
        </p:txBody>
      </p:sp>
      <p:sp>
        <p:nvSpPr>
          <p:cNvPr id="26" name="Slide Number Placeholder 25"/>
          <p:cNvSpPr>
            <a:spLocks noGrp="1"/>
          </p:cNvSpPr>
          <p:nvPr>
            <p:ph type="sldNum" sz="quarter" idx="12"/>
          </p:nvPr>
        </p:nvSpPr>
        <p:spPr/>
        <p:txBody>
          <a:bodyPr/>
          <a:lstStyle/>
          <a:p>
            <a:fld id="{A96CFC63-935C-44D7-9FFC-CD215679A700}" type="slidenum">
              <a:rPr lang="en-US" smtClean="0"/>
              <a:pPr/>
              <a:t>10</a:t>
            </a:fld>
            <a:endParaRPr lang="en-US"/>
          </a:p>
        </p:txBody>
      </p:sp>
      <p:pic>
        <p:nvPicPr>
          <p:cNvPr id="10" name="Picture 9" descr="Esplanade_mitrajs_DEM_un_geologija_1.jpg"/>
          <p:cNvPicPr>
            <a:picLocks noChangeAspect="1"/>
          </p:cNvPicPr>
          <p:nvPr/>
        </p:nvPicPr>
        <p:blipFill>
          <a:blip r:embed="rId3" cstate="print"/>
          <a:stretch>
            <a:fillRect/>
          </a:stretch>
        </p:blipFill>
        <p:spPr>
          <a:xfrm>
            <a:off x="1105787" y="2188878"/>
            <a:ext cx="4569012" cy="4403308"/>
          </a:xfrm>
          <a:prstGeom prst="rect">
            <a:avLst/>
          </a:prstGeom>
        </p:spPr>
      </p:pic>
      <p:pic>
        <p:nvPicPr>
          <p:cNvPr id="14" name="Picture 13" descr="Esplanade_mitrajs_DEM_un_geologija_2.jpg"/>
          <p:cNvPicPr>
            <a:picLocks noChangeAspect="1"/>
          </p:cNvPicPr>
          <p:nvPr/>
        </p:nvPicPr>
        <p:blipFill>
          <a:blip r:embed="rId4" cstate="print"/>
          <a:stretch>
            <a:fillRect/>
          </a:stretch>
        </p:blipFill>
        <p:spPr>
          <a:xfrm>
            <a:off x="5944545" y="2188879"/>
            <a:ext cx="4569012" cy="4403308"/>
          </a:xfrm>
          <a:prstGeom prst="rect">
            <a:avLst/>
          </a:prstGeom>
        </p:spPr>
      </p:pic>
      <p:sp>
        <p:nvSpPr>
          <p:cNvPr id="15" name="Rectangle 14"/>
          <p:cNvSpPr/>
          <p:nvPr/>
        </p:nvSpPr>
        <p:spPr>
          <a:xfrm>
            <a:off x="5944545" y="6592912"/>
            <a:ext cx="4669064" cy="192360"/>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Digital Elevation Model.</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6" name="Rectangle 15"/>
          <p:cNvSpPr/>
          <p:nvPr/>
        </p:nvSpPr>
        <p:spPr>
          <a:xfrm>
            <a:off x="1105786" y="6593395"/>
            <a:ext cx="4669065" cy="192360"/>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Map of Quaternary sediments</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cxnSp>
        <p:nvCxnSpPr>
          <p:cNvPr id="18" name="Straight Arrow Connector 17"/>
          <p:cNvCxnSpPr/>
          <p:nvPr/>
        </p:nvCxnSpPr>
        <p:spPr>
          <a:xfrm flipH="1">
            <a:off x="8973879" y="2923954"/>
            <a:ext cx="786809" cy="116959"/>
          </a:xfrm>
          <a:prstGeom prst="straightConnector1">
            <a:avLst/>
          </a:prstGeom>
          <a:ln>
            <a:solidFill>
              <a:srgbClr val="0000FF"/>
            </a:solidFill>
            <a:prstDash val="dash"/>
            <a:tailEnd type="stealth" w="med"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8913629" y="3349256"/>
            <a:ext cx="857692" cy="109871"/>
          </a:xfrm>
          <a:prstGeom prst="straightConnector1">
            <a:avLst/>
          </a:prstGeom>
          <a:ln>
            <a:solidFill>
              <a:srgbClr val="0000FF"/>
            </a:solidFill>
            <a:prstDash val="dash"/>
            <a:tailEnd type="stealth" w="med" len="lg"/>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8736422" y="3721395"/>
            <a:ext cx="1077429" cy="187844"/>
          </a:xfrm>
          <a:prstGeom prst="straightConnector1">
            <a:avLst/>
          </a:prstGeom>
          <a:ln>
            <a:solidFill>
              <a:srgbClr val="0000FF"/>
            </a:solidFill>
            <a:prstDash val="dash"/>
            <a:tailEnd type="stealth" w="med"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8623005" y="4008474"/>
            <a:ext cx="1212111" cy="329610"/>
          </a:xfrm>
          <a:prstGeom prst="straightConnector1">
            <a:avLst/>
          </a:prstGeom>
          <a:ln>
            <a:solidFill>
              <a:srgbClr val="0000FF"/>
            </a:solidFill>
            <a:prstDash val="dash"/>
            <a:tailEnd type="stealth" w="med"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a:off x="8527312" y="4178595"/>
            <a:ext cx="1307804" cy="542261"/>
          </a:xfrm>
          <a:prstGeom prst="straightConnector1">
            <a:avLst/>
          </a:prstGeom>
          <a:ln>
            <a:solidFill>
              <a:srgbClr val="0000FF"/>
            </a:solidFill>
            <a:prstDash val="dash"/>
            <a:tailEnd type="stealth" w="med"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H="1">
            <a:off x="8686800" y="4306186"/>
            <a:ext cx="1254642" cy="1020726"/>
          </a:xfrm>
          <a:prstGeom prst="straightConnector1">
            <a:avLst/>
          </a:prstGeom>
          <a:ln>
            <a:solidFill>
              <a:srgbClr val="0000FF"/>
            </a:solidFill>
            <a:prstDash val="dash"/>
            <a:tailEnd type="stealth" w="med"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a:off x="9324753" y="4497572"/>
            <a:ext cx="829341" cy="1169581"/>
          </a:xfrm>
          <a:prstGeom prst="straightConnector1">
            <a:avLst/>
          </a:prstGeom>
          <a:ln>
            <a:solidFill>
              <a:srgbClr val="0000FF"/>
            </a:solidFill>
            <a:prstDash val="dash"/>
            <a:tailEnd type="stealth" w="med" len="lg"/>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9974097" y="3520577"/>
            <a:ext cx="1487802" cy="384721"/>
          </a:xfrm>
          <a:prstGeom prst="rect">
            <a:avLst/>
          </a:prstGeom>
          <a:solidFill>
            <a:schemeClr val="bg1">
              <a:alpha val="60000"/>
            </a:schemeClr>
          </a:solidFill>
        </p:spPr>
        <p:txBody>
          <a:bodyPr wrap="square" lIns="36000" tIns="0" rIns="36000" bIns="0">
            <a:spAutoFit/>
          </a:bodyPr>
          <a:lstStyle/>
          <a:p>
            <a:pPr>
              <a:lnSpc>
                <a:spcPts val="1500"/>
              </a:lnSpc>
            </a:pPr>
            <a:r>
              <a:rPr lang="lv-LV" sz="1400" dirty="0" smtClean="0"/>
              <a:t>Shallow aquifer</a:t>
            </a:r>
          </a:p>
          <a:p>
            <a:pPr>
              <a:lnSpc>
                <a:spcPts val="1500"/>
              </a:lnSpc>
            </a:pPr>
            <a:r>
              <a:rPr lang="lv-LV" sz="1400" dirty="0" smtClean="0"/>
              <a:t> groundwater flow</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50714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1000"/>
                                        <p:tgtEl>
                                          <p:spTgt spid="18"/>
                                        </p:tgtEl>
                                      </p:cBhvr>
                                    </p:animEffect>
                                  </p:childTnLst>
                                </p:cTn>
                              </p:par>
                              <p:par>
                                <p:cTn id="8" presetID="22" presetClass="entr" presetSubtype="2"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right)">
                                      <p:cBhvr>
                                        <p:cTn id="10" dur="1000"/>
                                        <p:tgtEl>
                                          <p:spTgt spid="21"/>
                                        </p:tgtEl>
                                      </p:cBhvr>
                                    </p:animEffect>
                                  </p:childTnLst>
                                </p:cTn>
                              </p:par>
                              <p:par>
                                <p:cTn id="11" presetID="22" presetClass="entr" presetSubtype="2"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right)">
                                      <p:cBhvr>
                                        <p:cTn id="13" dur="1000"/>
                                        <p:tgtEl>
                                          <p:spTgt spid="23"/>
                                        </p:tgtEl>
                                      </p:cBhvr>
                                    </p:animEffect>
                                  </p:childTnLst>
                                </p:cTn>
                              </p:par>
                              <p:par>
                                <p:cTn id="14" presetID="22" presetClass="entr" presetSubtype="2"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right)">
                                      <p:cBhvr>
                                        <p:cTn id="16" dur="1000"/>
                                        <p:tgtEl>
                                          <p:spTgt spid="27"/>
                                        </p:tgtEl>
                                      </p:cBhvr>
                                    </p:animEffect>
                                  </p:childTnLst>
                                </p:cTn>
                              </p:par>
                              <p:par>
                                <p:cTn id="17" presetID="22" presetClass="entr" presetSubtype="2"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right)">
                                      <p:cBhvr>
                                        <p:cTn id="19" dur="1000"/>
                                        <p:tgtEl>
                                          <p:spTgt spid="35"/>
                                        </p:tgtEl>
                                      </p:cBhvr>
                                    </p:animEffect>
                                  </p:childTnLst>
                                </p:cTn>
                              </p:par>
                              <p:par>
                                <p:cTn id="20" presetID="22" presetClass="entr" presetSubtype="2"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1000"/>
                                        <p:tgtEl>
                                          <p:spTgt spid="38"/>
                                        </p:tgtEl>
                                      </p:cBhvr>
                                    </p:animEffect>
                                  </p:childTnLst>
                                </p:cTn>
                              </p:par>
                              <p:par>
                                <p:cTn id="23" presetID="22" presetClass="entr" presetSubtype="2" fill="hold"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right)">
                                      <p:cBhvr>
                                        <p:cTn id="25" dur="1000"/>
                                        <p:tgtEl>
                                          <p:spTgt spid="4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3470658" cy="1718163"/>
          </a:xfrm>
          <a:prstGeom prst="rect">
            <a:avLst/>
          </a:prstGeom>
        </p:spPr>
        <p:txBody>
          <a:bodyPr wrap="square">
            <a:spAutoFit/>
          </a:bodyPr>
          <a:lstStyle/>
          <a:p>
            <a:r>
              <a:rPr lang="lv-LV" sz="2800" b="1" dirty="0" smtClean="0">
                <a:solidFill>
                  <a:srgbClr val="002060"/>
                </a:solidFill>
              </a:rPr>
              <a:t>Landform entity: floodplain (evidence of historical maps)</a:t>
            </a: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25" name="Date Placeholder 24"/>
          <p:cNvSpPr>
            <a:spLocks noGrp="1"/>
          </p:cNvSpPr>
          <p:nvPr>
            <p:ph type="dt" sz="half" idx="10"/>
          </p:nvPr>
        </p:nvSpPr>
        <p:spPr/>
        <p:txBody>
          <a:bodyPr/>
          <a:lstStyle/>
          <a:p>
            <a:fld id="{E556F4B0-B821-42C5-9277-A621200DA1A9}" type="datetime9">
              <a:rPr lang="en-US" smtClean="0"/>
              <a:pPr/>
              <a:t>3/9/2021 10:34:06 AM</a:t>
            </a:fld>
            <a:endParaRPr lang="en-US"/>
          </a:p>
        </p:txBody>
      </p:sp>
      <p:sp>
        <p:nvSpPr>
          <p:cNvPr id="26" name="Slide Number Placeholder 25"/>
          <p:cNvSpPr>
            <a:spLocks noGrp="1"/>
          </p:cNvSpPr>
          <p:nvPr>
            <p:ph type="sldNum" sz="quarter" idx="12"/>
          </p:nvPr>
        </p:nvSpPr>
        <p:spPr/>
        <p:txBody>
          <a:bodyPr/>
          <a:lstStyle/>
          <a:p>
            <a:fld id="{A96CFC63-935C-44D7-9FFC-CD215679A700}" type="slidenum">
              <a:rPr lang="en-US" smtClean="0"/>
              <a:pPr/>
              <a:t>11</a:t>
            </a:fld>
            <a:endParaRPr lang="en-US"/>
          </a:p>
        </p:txBody>
      </p:sp>
      <p:sp>
        <p:nvSpPr>
          <p:cNvPr id="16" name="Rectangle 15"/>
          <p:cNvSpPr/>
          <p:nvPr/>
        </p:nvSpPr>
        <p:spPr>
          <a:xfrm>
            <a:off x="3668233" y="6549656"/>
            <a:ext cx="5422604" cy="192360"/>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Sketch of Dinaburg fortress, 1822</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4" name="Rectangle 43"/>
          <p:cNvSpPr/>
          <p:nvPr/>
        </p:nvSpPr>
        <p:spPr>
          <a:xfrm>
            <a:off x="9229060" y="2000121"/>
            <a:ext cx="2962939" cy="1346522"/>
          </a:xfrm>
          <a:prstGeom prst="rect">
            <a:avLst/>
          </a:prstGeom>
          <a:solidFill>
            <a:schemeClr val="bg1">
              <a:alpha val="60000"/>
            </a:schemeClr>
          </a:solidFill>
        </p:spPr>
        <p:txBody>
          <a:bodyPr wrap="square" lIns="36000" tIns="0" rIns="36000" bIns="0">
            <a:spAutoFit/>
          </a:bodyPr>
          <a:lstStyle/>
          <a:p>
            <a:pPr>
              <a:lnSpc>
                <a:spcPts val="1500"/>
              </a:lnSpc>
            </a:pPr>
            <a:r>
              <a:rPr lang="ru-RU" sz="1400" dirty="0" smtClean="0"/>
              <a:t>Генеральный план Динабургской крепости и Мостовому прикрытию с облежащею Местностию и съ показаниемъ на оном в бывшаго въ семъ году во время весенняго половодия разлития. </a:t>
            </a:r>
          </a:p>
          <a:p>
            <a:pPr>
              <a:lnSpc>
                <a:spcPts val="1500"/>
              </a:lnSpc>
            </a:pPr>
            <a:r>
              <a:rPr lang="ru-RU" sz="1400" dirty="0" smtClean="0"/>
              <a:t>Динабургъ Апреля 22 дня 1822 года</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20" name="Picture 19" descr="7b.jpg"/>
          <p:cNvPicPr>
            <a:picLocks noChangeAspect="1"/>
          </p:cNvPicPr>
          <p:nvPr/>
        </p:nvPicPr>
        <p:blipFill>
          <a:blip r:embed="rId3" cstate="print"/>
          <a:stretch>
            <a:fillRect/>
          </a:stretch>
        </p:blipFill>
        <p:spPr>
          <a:xfrm>
            <a:off x="3654219" y="1073888"/>
            <a:ext cx="5453046" cy="5475768"/>
          </a:xfrm>
          <a:prstGeom prst="rect">
            <a:avLst/>
          </a:prstGeom>
        </p:spPr>
      </p:pic>
    </p:spTree>
    <p:extLst>
      <p:ext uri="{BB962C8B-B14F-4D97-AF65-F5344CB8AC3E}">
        <p14:creationId xmlns:p14="http://schemas.microsoft.com/office/powerpoint/2010/main" xmlns="" val="35071449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3470658" cy="2046714"/>
          </a:xfrm>
          <a:prstGeom prst="rect">
            <a:avLst/>
          </a:prstGeom>
        </p:spPr>
        <p:txBody>
          <a:bodyPr wrap="square">
            <a:spAutoFit/>
          </a:bodyPr>
          <a:lstStyle/>
          <a:p>
            <a:r>
              <a:rPr lang="lv-LV" sz="2800" b="1" dirty="0" smtClean="0">
                <a:solidFill>
                  <a:srgbClr val="002060"/>
                </a:solidFill>
              </a:rPr>
              <a:t>Landform entity: floodplain (evidence of historical maps)</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25" name="Date Placeholder 24"/>
          <p:cNvSpPr>
            <a:spLocks noGrp="1"/>
          </p:cNvSpPr>
          <p:nvPr>
            <p:ph type="dt" sz="half" idx="10"/>
          </p:nvPr>
        </p:nvSpPr>
        <p:spPr/>
        <p:txBody>
          <a:bodyPr/>
          <a:lstStyle/>
          <a:p>
            <a:fld id="{E556F4B0-B821-42C5-9277-A621200DA1A9}" type="datetime9">
              <a:rPr lang="en-US" smtClean="0"/>
              <a:pPr/>
              <a:t>3/9/2021 10:34:27 AM</a:t>
            </a:fld>
            <a:endParaRPr lang="en-US"/>
          </a:p>
        </p:txBody>
      </p:sp>
      <p:sp>
        <p:nvSpPr>
          <p:cNvPr id="26" name="Slide Number Placeholder 25"/>
          <p:cNvSpPr>
            <a:spLocks noGrp="1"/>
          </p:cNvSpPr>
          <p:nvPr>
            <p:ph type="sldNum" sz="quarter" idx="12"/>
          </p:nvPr>
        </p:nvSpPr>
        <p:spPr/>
        <p:txBody>
          <a:bodyPr/>
          <a:lstStyle/>
          <a:p>
            <a:fld id="{A96CFC63-935C-44D7-9FFC-CD215679A700}" type="slidenum">
              <a:rPr lang="en-US" smtClean="0"/>
              <a:pPr/>
              <a:t>12</a:t>
            </a:fld>
            <a:endParaRPr lang="en-US"/>
          </a:p>
        </p:txBody>
      </p:sp>
      <p:sp>
        <p:nvSpPr>
          <p:cNvPr id="16" name="Rectangle 15"/>
          <p:cNvSpPr/>
          <p:nvPr/>
        </p:nvSpPr>
        <p:spPr>
          <a:xfrm>
            <a:off x="3668233" y="6549656"/>
            <a:ext cx="5422604" cy="192360"/>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Digital elevation model</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2" name="Picture 11" descr="Esplanade_mitrajs_DEM_un_veca_karte_1.jpg"/>
          <p:cNvPicPr>
            <a:picLocks noChangeAspect="1"/>
          </p:cNvPicPr>
          <p:nvPr/>
        </p:nvPicPr>
        <p:blipFill>
          <a:blip r:embed="rId3" cstate="print"/>
          <a:stretch>
            <a:fillRect/>
          </a:stretch>
        </p:blipFill>
        <p:spPr>
          <a:xfrm>
            <a:off x="3654218" y="1073888"/>
            <a:ext cx="5681833" cy="5475768"/>
          </a:xfrm>
          <a:prstGeom prst="rect">
            <a:avLst/>
          </a:prstGeom>
        </p:spPr>
      </p:pic>
    </p:spTree>
    <p:extLst>
      <p:ext uri="{BB962C8B-B14F-4D97-AF65-F5344CB8AC3E}">
        <p14:creationId xmlns:p14="http://schemas.microsoft.com/office/powerpoint/2010/main" xmlns="" val="35071449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3470658" cy="2046714"/>
          </a:xfrm>
          <a:prstGeom prst="rect">
            <a:avLst/>
          </a:prstGeom>
        </p:spPr>
        <p:txBody>
          <a:bodyPr wrap="square">
            <a:spAutoFit/>
          </a:bodyPr>
          <a:lstStyle/>
          <a:p>
            <a:r>
              <a:rPr lang="lv-LV" sz="2800" b="1" dirty="0" smtClean="0">
                <a:solidFill>
                  <a:srgbClr val="002060"/>
                </a:solidFill>
              </a:rPr>
              <a:t>Landform entity: floodplain (evidence of historical maps)</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25" name="Date Placeholder 24"/>
          <p:cNvSpPr>
            <a:spLocks noGrp="1"/>
          </p:cNvSpPr>
          <p:nvPr>
            <p:ph type="dt" sz="half" idx="10"/>
          </p:nvPr>
        </p:nvSpPr>
        <p:spPr/>
        <p:txBody>
          <a:bodyPr/>
          <a:lstStyle/>
          <a:p>
            <a:fld id="{E556F4B0-B821-42C5-9277-A621200DA1A9}" type="datetime9">
              <a:rPr lang="en-US" smtClean="0"/>
              <a:pPr/>
              <a:t>3/9/2021 10:35:05 AM</a:t>
            </a:fld>
            <a:endParaRPr lang="en-US"/>
          </a:p>
        </p:txBody>
      </p:sp>
      <p:sp>
        <p:nvSpPr>
          <p:cNvPr id="26" name="Slide Number Placeholder 25"/>
          <p:cNvSpPr>
            <a:spLocks noGrp="1"/>
          </p:cNvSpPr>
          <p:nvPr>
            <p:ph type="sldNum" sz="quarter" idx="12"/>
          </p:nvPr>
        </p:nvSpPr>
        <p:spPr/>
        <p:txBody>
          <a:bodyPr/>
          <a:lstStyle/>
          <a:p>
            <a:fld id="{A96CFC63-935C-44D7-9FFC-CD215679A700}" type="slidenum">
              <a:rPr lang="en-US" smtClean="0"/>
              <a:pPr/>
              <a:t>13</a:t>
            </a:fld>
            <a:endParaRPr lang="en-US"/>
          </a:p>
        </p:txBody>
      </p:sp>
      <p:sp>
        <p:nvSpPr>
          <p:cNvPr id="16" name="Rectangle 15"/>
          <p:cNvSpPr/>
          <p:nvPr/>
        </p:nvSpPr>
        <p:spPr>
          <a:xfrm>
            <a:off x="3668233" y="6549656"/>
            <a:ext cx="5422604" cy="192360"/>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Georeferenced sketch of Dinaburg fortress, 1822</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3" name="Picture 12" descr="Esplanade_mitrajs_DEM_un_veca_karte_2.jpg"/>
          <p:cNvPicPr>
            <a:picLocks noChangeAspect="1"/>
          </p:cNvPicPr>
          <p:nvPr/>
        </p:nvPicPr>
        <p:blipFill>
          <a:blip r:embed="rId3" cstate="print"/>
          <a:stretch>
            <a:fillRect/>
          </a:stretch>
        </p:blipFill>
        <p:spPr>
          <a:xfrm>
            <a:off x="3654217" y="1073888"/>
            <a:ext cx="5681833" cy="5475768"/>
          </a:xfrm>
          <a:prstGeom prst="rect">
            <a:avLst/>
          </a:prstGeom>
        </p:spPr>
      </p:pic>
    </p:spTree>
    <p:extLst>
      <p:ext uri="{BB962C8B-B14F-4D97-AF65-F5344CB8AC3E}">
        <p14:creationId xmlns:p14="http://schemas.microsoft.com/office/powerpoint/2010/main" xmlns="" val="3507144902"/>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3470658" cy="2046714"/>
          </a:xfrm>
          <a:prstGeom prst="rect">
            <a:avLst/>
          </a:prstGeom>
        </p:spPr>
        <p:txBody>
          <a:bodyPr wrap="square">
            <a:spAutoFit/>
          </a:bodyPr>
          <a:lstStyle/>
          <a:p>
            <a:r>
              <a:rPr lang="lv-LV" sz="2800" b="1" dirty="0" smtClean="0">
                <a:solidFill>
                  <a:srgbClr val="002060"/>
                </a:solidFill>
              </a:rPr>
              <a:t>Landform entity: floodplain (evidence of historical maps)</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25" name="Date Placeholder 24"/>
          <p:cNvSpPr>
            <a:spLocks noGrp="1"/>
          </p:cNvSpPr>
          <p:nvPr>
            <p:ph type="dt" sz="half" idx="10"/>
          </p:nvPr>
        </p:nvSpPr>
        <p:spPr/>
        <p:txBody>
          <a:bodyPr/>
          <a:lstStyle/>
          <a:p>
            <a:fld id="{E556F4B0-B821-42C5-9277-A621200DA1A9}" type="datetime9">
              <a:rPr lang="en-US" smtClean="0"/>
              <a:pPr/>
              <a:t>3/9/2021 10:35:11 AM</a:t>
            </a:fld>
            <a:endParaRPr lang="en-US"/>
          </a:p>
        </p:txBody>
      </p:sp>
      <p:sp>
        <p:nvSpPr>
          <p:cNvPr id="26" name="Slide Number Placeholder 25"/>
          <p:cNvSpPr>
            <a:spLocks noGrp="1"/>
          </p:cNvSpPr>
          <p:nvPr>
            <p:ph type="sldNum" sz="quarter" idx="12"/>
          </p:nvPr>
        </p:nvSpPr>
        <p:spPr/>
        <p:txBody>
          <a:bodyPr/>
          <a:lstStyle/>
          <a:p>
            <a:fld id="{A96CFC63-935C-44D7-9FFC-CD215679A700}" type="slidenum">
              <a:rPr lang="en-US" smtClean="0"/>
              <a:pPr/>
              <a:t>14</a:t>
            </a:fld>
            <a:endParaRPr lang="en-US"/>
          </a:p>
        </p:txBody>
      </p:sp>
      <p:sp>
        <p:nvSpPr>
          <p:cNvPr id="16" name="Rectangle 15"/>
          <p:cNvSpPr/>
          <p:nvPr/>
        </p:nvSpPr>
        <p:spPr>
          <a:xfrm>
            <a:off x="3668233" y="6549656"/>
            <a:ext cx="5422604" cy="192360"/>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Georeferenced sketch of Dinaburg fortress, 1822</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0" name="Picture 9" descr="Esplanade_mitrajs_DEM_un_veca_karte_3.jpg"/>
          <p:cNvPicPr>
            <a:picLocks noChangeAspect="1"/>
          </p:cNvPicPr>
          <p:nvPr/>
        </p:nvPicPr>
        <p:blipFill>
          <a:blip r:embed="rId3" cstate="print"/>
          <a:stretch>
            <a:fillRect/>
          </a:stretch>
        </p:blipFill>
        <p:spPr>
          <a:xfrm>
            <a:off x="3654216" y="1073888"/>
            <a:ext cx="5681833" cy="5475769"/>
          </a:xfrm>
          <a:prstGeom prst="rect">
            <a:avLst/>
          </a:prstGeom>
        </p:spPr>
      </p:pic>
    </p:spTree>
    <p:extLst>
      <p:ext uri="{BB962C8B-B14F-4D97-AF65-F5344CB8AC3E}">
        <p14:creationId xmlns:p14="http://schemas.microsoft.com/office/powerpoint/2010/main" xmlns="" val="3507144902"/>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3470658" cy="2046714"/>
          </a:xfrm>
          <a:prstGeom prst="rect">
            <a:avLst/>
          </a:prstGeom>
        </p:spPr>
        <p:txBody>
          <a:bodyPr wrap="square">
            <a:spAutoFit/>
          </a:bodyPr>
          <a:lstStyle/>
          <a:p>
            <a:r>
              <a:rPr lang="lv-LV" sz="2800" b="1" dirty="0" smtClean="0">
                <a:solidFill>
                  <a:srgbClr val="002060"/>
                </a:solidFill>
              </a:rPr>
              <a:t>Landform entity: floodplain (evidence of GIS modelling)</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25" name="Date Placeholder 24"/>
          <p:cNvSpPr>
            <a:spLocks noGrp="1"/>
          </p:cNvSpPr>
          <p:nvPr>
            <p:ph type="dt" sz="half" idx="10"/>
          </p:nvPr>
        </p:nvSpPr>
        <p:spPr/>
        <p:txBody>
          <a:bodyPr/>
          <a:lstStyle/>
          <a:p>
            <a:fld id="{E556F4B0-B821-42C5-9277-A621200DA1A9}" type="datetime9">
              <a:rPr lang="en-US" smtClean="0"/>
              <a:pPr/>
              <a:t>3/9/2021 10:35:21 AM</a:t>
            </a:fld>
            <a:endParaRPr lang="en-US"/>
          </a:p>
        </p:txBody>
      </p:sp>
      <p:sp>
        <p:nvSpPr>
          <p:cNvPr id="26" name="Slide Number Placeholder 25"/>
          <p:cNvSpPr>
            <a:spLocks noGrp="1"/>
          </p:cNvSpPr>
          <p:nvPr>
            <p:ph type="sldNum" sz="quarter" idx="12"/>
          </p:nvPr>
        </p:nvSpPr>
        <p:spPr/>
        <p:txBody>
          <a:bodyPr/>
          <a:lstStyle/>
          <a:p>
            <a:fld id="{A96CFC63-935C-44D7-9FFC-CD215679A700}" type="slidenum">
              <a:rPr lang="en-US" smtClean="0"/>
              <a:pPr/>
              <a:t>15</a:t>
            </a:fld>
            <a:endParaRPr lang="en-US"/>
          </a:p>
        </p:txBody>
      </p:sp>
      <p:sp>
        <p:nvSpPr>
          <p:cNvPr id="16" name="Rectangle 15"/>
          <p:cNvSpPr/>
          <p:nvPr/>
        </p:nvSpPr>
        <p:spPr>
          <a:xfrm>
            <a:off x="3668233" y="6549656"/>
            <a:ext cx="5422604" cy="192360"/>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Digital elevation model</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2" name="Picture 11" descr="Esplanade_mitrajs_DEM_un_veca_karte_1.jpg"/>
          <p:cNvPicPr>
            <a:picLocks noChangeAspect="1"/>
          </p:cNvPicPr>
          <p:nvPr/>
        </p:nvPicPr>
        <p:blipFill>
          <a:blip r:embed="rId3" cstate="print"/>
          <a:stretch>
            <a:fillRect/>
          </a:stretch>
        </p:blipFill>
        <p:spPr>
          <a:xfrm>
            <a:off x="3654218" y="1073888"/>
            <a:ext cx="5681833" cy="5475768"/>
          </a:xfrm>
          <a:prstGeom prst="rect">
            <a:avLst/>
          </a:prstGeom>
        </p:spPr>
      </p:pic>
    </p:spTree>
    <p:extLst>
      <p:ext uri="{BB962C8B-B14F-4D97-AF65-F5344CB8AC3E}">
        <p14:creationId xmlns:p14="http://schemas.microsoft.com/office/powerpoint/2010/main" xmlns="" val="350714490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3470658" cy="2046714"/>
          </a:xfrm>
          <a:prstGeom prst="rect">
            <a:avLst/>
          </a:prstGeom>
        </p:spPr>
        <p:txBody>
          <a:bodyPr wrap="square">
            <a:spAutoFit/>
          </a:bodyPr>
          <a:lstStyle/>
          <a:p>
            <a:r>
              <a:rPr lang="lv-LV" sz="2800" b="1" dirty="0" smtClean="0">
                <a:solidFill>
                  <a:srgbClr val="002060"/>
                </a:solidFill>
              </a:rPr>
              <a:t>Landform entity: floodplain (evidence of GIS modelling)</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25" name="Date Placeholder 24"/>
          <p:cNvSpPr>
            <a:spLocks noGrp="1"/>
          </p:cNvSpPr>
          <p:nvPr>
            <p:ph type="dt" sz="half" idx="10"/>
          </p:nvPr>
        </p:nvSpPr>
        <p:spPr/>
        <p:txBody>
          <a:bodyPr/>
          <a:lstStyle/>
          <a:p>
            <a:fld id="{E556F4B0-B821-42C5-9277-A621200DA1A9}" type="datetime9">
              <a:rPr lang="en-US" smtClean="0"/>
              <a:pPr/>
              <a:t>3/9/2021 10:36:19 AM</a:t>
            </a:fld>
            <a:endParaRPr lang="en-US"/>
          </a:p>
        </p:txBody>
      </p:sp>
      <p:sp>
        <p:nvSpPr>
          <p:cNvPr id="26" name="Slide Number Placeholder 25"/>
          <p:cNvSpPr>
            <a:spLocks noGrp="1"/>
          </p:cNvSpPr>
          <p:nvPr>
            <p:ph type="sldNum" sz="quarter" idx="12"/>
          </p:nvPr>
        </p:nvSpPr>
        <p:spPr/>
        <p:txBody>
          <a:bodyPr/>
          <a:lstStyle/>
          <a:p>
            <a:fld id="{A96CFC63-935C-44D7-9FFC-CD215679A700}" type="slidenum">
              <a:rPr lang="en-US" smtClean="0"/>
              <a:pPr/>
              <a:t>16</a:t>
            </a:fld>
            <a:endParaRPr lang="en-US"/>
          </a:p>
        </p:txBody>
      </p:sp>
      <p:sp>
        <p:nvSpPr>
          <p:cNvPr id="16" name="Rectangle 15"/>
          <p:cNvSpPr/>
          <p:nvPr/>
        </p:nvSpPr>
        <p:spPr>
          <a:xfrm>
            <a:off x="3668233" y="6549656"/>
            <a:ext cx="5422604" cy="192360"/>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Digital elevation model</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27" name="Picture 26" descr="Esplanade_mitrajs_DEM_un_profils_1.jpg"/>
          <p:cNvPicPr>
            <a:picLocks noChangeAspect="1"/>
          </p:cNvPicPr>
          <p:nvPr/>
        </p:nvPicPr>
        <p:blipFill>
          <a:blip r:embed="rId3" cstate="print"/>
          <a:stretch>
            <a:fillRect/>
          </a:stretch>
        </p:blipFill>
        <p:spPr>
          <a:xfrm>
            <a:off x="3654218" y="1073888"/>
            <a:ext cx="5681833" cy="5475768"/>
          </a:xfrm>
          <a:prstGeom prst="rect">
            <a:avLst/>
          </a:prstGeom>
        </p:spPr>
      </p:pic>
    </p:spTree>
    <p:extLst>
      <p:ext uri="{BB962C8B-B14F-4D97-AF65-F5344CB8AC3E}">
        <p14:creationId xmlns:p14="http://schemas.microsoft.com/office/powerpoint/2010/main" xmlns="" val="3507144902"/>
      </p:ext>
    </p:extLst>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3470658" cy="2046714"/>
          </a:xfrm>
          <a:prstGeom prst="rect">
            <a:avLst/>
          </a:prstGeom>
        </p:spPr>
        <p:txBody>
          <a:bodyPr wrap="square">
            <a:spAutoFit/>
          </a:bodyPr>
          <a:lstStyle/>
          <a:p>
            <a:r>
              <a:rPr lang="lv-LV" sz="2800" b="1" dirty="0" smtClean="0">
                <a:solidFill>
                  <a:srgbClr val="002060"/>
                </a:solidFill>
              </a:rPr>
              <a:t>Landform entity: floodplain (evidence of GIS modelling)</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25" name="Date Placeholder 24"/>
          <p:cNvSpPr>
            <a:spLocks noGrp="1"/>
          </p:cNvSpPr>
          <p:nvPr>
            <p:ph type="dt" sz="half" idx="10"/>
          </p:nvPr>
        </p:nvSpPr>
        <p:spPr/>
        <p:txBody>
          <a:bodyPr/>
          <a:lstStyle/>
          <a:p>
            <a:fld id="{E556F4B0-B821-42C5-9277-A621200DA1A9}" type="datetime9">
              <a:rPr lang="en-US" smtClean="0"/>
              <a:pPr/>
              <a:t>3/9/2021 10:36:25 AM</a:t>
            </a:fld>
            <a:endParaRPr lang="en-US"/>
          </a:p>
        </p:txBody>
      </p:sp>
      <p:sp>
        <p:nvSpPr>
          <p:cNvPr id="26" name="Slide Number Placeholder 25"/>
          <p:cNvSpPr>
            <a:spLocks noGrp="1"/>
          </p:cNvSpPr>
          <p:nvPr>
            <p:ph type="sldNum" sz="quarter" idx="12"/>
          </p:nvPr>
        </p:nvSpPr>
        <p:spPr/>
        <p:txBody>
          <a:bodyPr/>
          <a:lstStyle/>
          <a:p>
            <a:fld id="{A96CFC63-935C-44D7-9FFC-CD215679A700}" type="slidenum">
              <a:rPr lang="en-US" smtClean="0"/>
              <a:pPr/>
              <a:t>17</a:t>
            </a:fld>
            <a:endParaRPr lang="en-US"/>
          </a:p>
        </p:txBody>
      </p:sp>
      <p:sp>
        <p:nvSpPr>
          <p:cNvPr id="16" name="Rectangle 15"/>
          <p:cNvSpPr/>
          <p:nvPr/>
        </p:nvSpPr>
        <p:spPr>
          <a:xfrm>
            <a:off x="3668233" y="6549656"/>
            <a:ext cx="5422604" cy="192360"/>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Digital elevation model</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7" name="Picture 16" descr="Esplanade_mitrajs_DEM_un_profils_1.jpg"/>
          <p:cNvPicPr>
            <a:picLocks noChangeAspect="1"/>
          </p:cNvPicPr>
          <p:nvPr/>
        </p:nvPicPr>
        <p:blipFill>
          <a:blip r:embed="rId3" cstate="print"/>
          <a:stretch>
            <a:fillRect/>
          </a:stretch>
        </p:blipFill>
        <p:spPr>
          <a:xfrm>
            <a:off x="3654218" y="1073888"/>
            <a:ext cx="5681833" cy="5475768"/>
          </a:xfrm>
          <a:prstGeom prst="rect">
            <a:avLst/>
          </a:prstGeom>
        </p:spPr>
      </p:pic>
      <p:pic>
        <p:nvPicPr>
          <p:cNvPr id="10" name="Picture 9" descr="Profile_1.jpg"/>
          <p:cNvPicPr>
            <a:picLocks noChangeAspect="1"/>
          </p:cNvPicPr>
          <p:nvPr/>
        </p:nvPicPr>
        <p:blipFill>
          <a:blip r:embed="rId4" cstate="print"/>
          <a:stretch>
            <a:fillRect/>
          </a:stretch>
        </p:blipFill>
        <p:spPr>
          <a:xfrm>
            <a:off x="4043101" y="1788177"/>
            <a:ext cx="8145780" cy="3848100"/>
          </a:xfrm>
          <a:prstGeom prst="rect">
            <a:avLst/>
          </a:prstGeom>
        </p:spPr>
      </p:pic>
      <p:cxnSp>
        <p:nvCxnSpPr>
          <p:cNvPr id="13" name="Straight Arrow Connector 12"/>
          <p:cNvCxnSpPr/>
          <p:nvPr/>
        </p:nvCxnSpPr>
        <p:spPr>
          <a:xfrm flipH="1">
            <a:off x="7705573" y="3580785"/>
            <a:ext cx="3476759" cy="1294488"/>
          </a:xfrm>
          <a:prstGeom prst="straightConnector1">
            <a:avLst/>
          </a:prstGeom>
          <a:ln w="22225">
            <a:solidFill>
              <a:srgbClr val="0000FF"/>
            </a:solidFill>
            <a:prstDash val="sysDash"/>
            <a:tailEnd type="stealth" w="med" len="lg"/>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6044378" y="4419293"/>
            <a:ext cx="1714272" cy="192360"/>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Surface of wetland</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20" name="Freeform 19"/>
          <p:cNvSpPr/>
          <p:nvPr/>
        </p:nvSpPr>
        <p:spPr>
          <a:xfrm>
            <a:off x="5996694" y="4691643"/>
            <a:ext cx="1862528" cy="445958"/>
          </a:xfrm>
          <a:custGeom>
            <a:avLst/>
            <a:gdLst>
              <a:gd name="connsiteX0" fmla="*/ 0 w 1862528"/>
              <a:gd name="connsiteY0" fmla="*/ 11243 h 445958"/>
              <a:gd name="connsiteX1" fmla="*/ 29980 w 1862528"/>
              <a:gd name="connsiteY1" fmla="*/ 82446 h 445958"/>
              <a:gd name="connsiteX2" fmla="*/ 59961 w 1862528"/>
              <a:gd name="connsiteY2" fmla="*/ 157397 h 445958"/>
              <a:gd name="connsiteX3" fmla="*/ 97436 w 1862528"/>
              <a:gd name="connsiteY3" fmla="*/ 221105 h 445958"/>
              <a:gd name="connsiteX4" fmla="*/ 142407 w 1862528"/>
              <a:gd name="connsiteY4" fmla="*/ 288561 h 445958"/>
              <a:gd name="connsiteX5" fmla="*/ 187377 w 1862528"/>
              <a:gd name="connsiteY5" fmla="*/ 341026 h 445958"/>
              <a:gd name="connsiteX6" fmla="*/ 262328 w 1862528"/>
              <a:gd name="connsiteY6" fmla="*/ 393492 h 445958"/>
              <a:gd name="connsiteX7" fmla="*/ 371007 w 1862528"/>
              <a:gd name="connsiteY7" fmla="*/ 427220 h 445958"/>
              <a:gd name="connsiteX8" fmla="*/ 547141 w 1862528"/>
              <a:gd name="connsiteY8" fmla="*/ 445958 h 445958"/>
              <a:gd name="connsiteX9" fmla="*/ 779489 w 1862528"/>
              <a:gd name="connsiteY9" fmla="*/ 438463 h 445958"/>
              <a:gd name="connsiteX10" fmla="*/ 981856 w 1862528"/>
              <a:gd name="connsiteY10" fmla="*/ 430967 h 445958"/>
              <a:gd name="connsiteX11" fmla="*/ 1120515 w 1862528"/>
              <a:gd name="connsiteY11" fmla="*/ 419725 h 445958"/>
              <a:gd name="connsiteX12" fmla="*/ 1319135 w 1862528"/>
              <a:gd name="connsiteY12" fmla="*/ 404735 h 445958"/>
              <a:gd name="connsiteX13" fmla="*/ 1521502 w 1862528"/>
              <a:gd name="connsiteY13" fmla="*/ 371007 h 445958"/>
              <a:gd name="connsiteX14" fmla="*/ 1596453 w 1862528"/>
              <a:gd name="connsiteY14" fmla="*/ 341026 h 445958"/>
              <a:gd name="connsiteX15" fmla="*/ 1678898 w 1862528"/>
              <a:gd name="connsiteY15" fmla="*/ 299804 h 445958"/>
              <a:gd name="connsiteX16" fmla="*/ 1742607 w 1862528"/>
              <a:gd name="connsiteY16" fmla="*/ 251085 h 445958"/>
              <a:gd name="connsiteX17" fmla="*/ 1798820 w 1862528"/>
              <a:gd name="connsiteY17" fmla="*/ 183630 h 445958"/>
              <a:gd name="connsiteX18" fmla="*/ 1828800 w 1862528"/>
              <a:gd name="connsiteY18" fmla="*/ 123669 h 445958"/>
              <a:gd name="connsiteX19" fmla="*/ 1843790 w 1862528"/>
              <a:gd name="connsiteY19" fmla="*/ 63708 h 445958"/>
              <a:gd name="connsiteX20" fmla="*/ 1862528 w 1862528"/>
              <a:gd name="connsiteY20" fmla="*/ 0 h 44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62528" h="445958">
                <a:moveTo>
                  <a:pt x="0" y="11243"/>
                </a:moveTo>
                <a:lnTo>
                  <a:pt x="29980" y="82446"/>
                </a:lnTo>
                <a:lnTo>
                  <a:pt x="59961" y="157397"/>
                </a:lnTo>
                <a:lnTo>
                  <a:pt x="97436" y="221105"/>
                </a:lnTo>
                <a:lnTo>
                  <a:pt x="142407" y="288561"/>
                </a:lnTo>
                <a:lnTo>
                  <a:pt x="187377" y="341026"/>
                </a:lnTo>
                <a:lnTo>
                  <a:pt x="262328" y="393492"/>
                </a:lnTo>
                <a:lnTo>
                  <a:pt x="371007" y="427220"/>
                </a:lnTo>
                <a:lnTo>
                  <a:pt x="547141" y="445958"/>
                </a:lnTo>
                <a:lnTo>
                  <a:pt x="779489" y="438463"/>
                </a:lnTo>
                <a:lnTo>
                  <a:pt x="981856" y="430967"/>
                </a:lnTo>
                <a:lnTo>
                  <a:pt x="1120515" y="419725"/>
                </a:lnTo>
                <a:lnTo>
                  <a:pt x="1319135" y="404735"/>
                </a:lnTo>
                <a:lnTo>
                  <a:pt x="1521502" y="371007"/>
                </a:lnTo>
                <a:lnTo>
                  <a:pt x="1596453" y="341026"/>
                </a:lnTo>
                <a:lnTo>
                  <a:pt x="1678898" y="299804"/>
                </a:lnTo>
                <a:lnTo>
                  <a:pt x="1742607" y="251085"/>
                </a:lnTo>
                <a:lnTo>
                  <a:pt x="1798820" y="183630"/>
                </a:lnTo>
                <a:lnTo>
                  <a:pt x="1828800" y="123669"/>
                </a:lnTo>
                <a:lnTo>
                  <a:pt x="1843790" y="63708"/>
                </a:lnTo>
                <a:lnTo>
                  <a:pt x="1862528" y="0"/>
                </a:lnTo>
              </a:path>
            </a:pathLst>
          </a:custGeom>
          <a:ln>
            <a:solidFill>
              <a:srgbClr val="9933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lv-LV"/>
          </a:p>
        </p:txBody>
      </p:sp>
      <p:sp>
        <p:nvSpPr>
          <p:cNvPr id="22" name="Rectangle 21"/>
          <p:cNvSpPr/>
          <p:nvPr/>
        </p:nvSpPr>
        <p:spPr>
          <a:xfrm>
            <a:off x="6080603" y="4713226"/>
            <a:ext cx="1714272" cy="361574"/>
          </a:xfrm>
          <a:prstGeom prst="rect">
            <a:avLst/>
          </a:prstGeom>
          <a:noFill/>
        </p:spPr>
        <p:txBody>
          <a:bodyPr wrap="square" lIns="36000" tIns="0" rIns="36000" bIns="0">
            <a:spAutoFit/>
          </a:bodyPr>
          <a:lstStyle/>
          <a:p>
            <a:pPr algn="ctr">
              <a:lnSpc>
                <a:spcPts val="1400"/>
              </a:lnSpc>
            </a:pPr>
            <a:r>
              <a:rPr lang="lv-LV" sz="1400" dirty="0" smtClean="0">
                <a:solidFill>
                  <a:srgbClr val="0000FF"/>
                </a:solidFill>
              </a:rPr>
              <a:t>retention of groundwater</a:t>
            </a:r>
            <a:endParaRPr lang="en-US" sz="1400" dirty="0">
              <a:solidFill>
                <a:srgbClr val="0000FF"/>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3" name="Rectangle 22"/>
          <p:cNvSpPr/>
          <p:nvPr/>
        </p:nvSpPr>
        <p:spPr>
          <a:xfrm rot="20369827">
            <a:off x="8903084" y="4176031"/>
            <a:ext cx="2000660" cy="359073"/>
          </a:xfrm>
          <a:prstGeom prst="rect">
            <a:avLst/>
          </a:prstGeom>
          <a:noFill/>
        </p:spPr>
        <p:txBody>
          <a:bodyPr wrap="square" lIns="36000" tIns="0" rIns="36000" bIns="0">
            <a:spAutoFit/>
          </a:bodyPr>
          <a:lstStyle/>
          <a:p>
            <a:pPr algn="ctr">
              <a:lnSpc>
                <a:spcPts val="1400"/>
              </a:lnSpc>
            </a:pPr>
            <a:r>
              <a:rPr lang="en-US" sz="1400" dirty="0" smtClean="0">
                <a:solidFill>
                  <a:srgbClr val="0000FF"/>
                </a:solidFill>
              </a:rPr>
              <a:t>drainage of groundwater to the </a:t>
            </a:r>
            <a:r>
              <a:rPr lang="lv-LV" sz="1400" dirty="0" smtClean="0">
                <a:solidFill>
                  <a:srgbClr val="0000FF"/>
                </a:solidFill>
              </a:rPr>
              <a:t>wetland</a:t>
            </a:r>
            <a:endParaRPr lang="en-US" sz="1400" dirty="0" smtClean="0">
              <a:solidFill>
                <a:srgbClr val="0000FF"/>
              </a:solidFill>
            </a:endParaRPr>
          </a:p>
        </p:txBody>
      </p:sp>
      <p:sp>
        <p:nvSpPr>
          <p:cNvPr id="19" name="Rectangle 18"/>
          <p:cNvSpPr/>
          <p:nvPr/>
        </p:nvSpPr>
        <p:spPr>
          <a:xfrm>
            <a:off x="4445311" y="1920422"/>
            <a:ext cx="479229" cy="198388"/>
          </a:xfrm>
          <a:prstGeom prst="rect">
            <a:avLst/>
          </a:prstGeom>
          <a:solidFill>
            <a:schemeClr val="bg1">
              <a:alpha val="60000"/>
            </a:schemeClr>
          </a:solidFill>
        </p:spPr>
        <p:txBody>
          <a:bodyPr wrap="square" lIns="36000" tIns="0" rIns="36000" bIns="0">
            <a:spAutoFit/>
          </a:bodyPr>
          <a:lstStyle/>
          <a:p>
            <a:pPr algn="ctr">
              <a:lnSpc>
                <a:spcPts val="1500"/>
              </a:lnSpc>
            </a:pPr>
            <a:r>
              <a:rPr lang="lv-LV" b="1" dirty="0" smtClean="0">
                <a:latin typeface="Times New Roman" pitchFamily="18" charset="0"/>
                <a:cs typeface="Times New Roman" pitchFamily="18" charset="0"/>
              </a:rPr>
              <a:t>A</a:t>
            </a:r>
            <a:endParaRPr lang="en-US" b="1" dirty="0">
              <a:latin typeface="Times New Roman" pitchFamily="18" charset="0"/>
              <a:ea typeface="Calibri" panose="020F0502020204030204" pitchFamily="34" charset="0"/>
              <a:cs typeface="Times New Roman" pitchFamily="18" charset="0"/>
            </a:endParaRPr>
          </a:p>
        </p:txBody>
      </p:sp>
      <p:sp>
        <p:nvSpPr>
          <p:cNvPr id="21" name="Rectangle 20"/>
          <p:cNvSpPr/>
          <p:nvPr/>
        </p:nvSpPr>
        <p:spPr>
          <a:xfrm>
            <a:off x="11712771" y="1887371"/>
            <a:ext cx="479229" cy="198388"/>
          </a:xfrm>
          <a:prstGeom prst="rect">
            <a:avLst/>
          </a:prstGeom>
          <a:solidFill>
            <a:schemeClr val="bg1">
              <a:alpha val="60000"/>
            </a:schemeClr>
          </a:solidFill>
        </p:spPr>
        <p:txBody>
          <a:bodyPr wrap="square" lIns="36000" tIns="0" rIns="36000" bIns="0">
            <a:spAutoFit/>
          </a:bodyPr>
          <a:lstStyle/>
          <a:p>
            <a:pPr algn="ctr">
              <a:lnSpc>
                <a:spcPts val="1500"/>
              </a:lnSpc>
            </a:pPr>
            <a:r>
              <a:rPr lang="lv-LV" b="1" dirty="0" smtClean="0">
                <a:latin typeface="Times New Roman" pitchFamily="18" charset="0"/>
                <a:cs typeface="Times New Roman" pitchFamily="18" charset="0"/>
              </a:rPr>
              <a:t>B</a:t>
            </a:r>
            <a:endParaRPr lang="en-US" b="1" dirty="0">
              <a:latin typeface="Times New Roman" pitchFamily="18" charset="0"/>
              <a:ea typeface="Calibri" panose="020F0502020204030204" pitchFamily="34" charset="0"/>
              <a:cs typeface="Times New Roman" pitchFamily="18" charset="0"/>
            </a:endParaRPr>
          </a:p>
        </p:txBody>
      </p:sp>
      <p:sp>
        <p:nvSpPr>
          <p:cNvPr id="27" name="Freeform 26"/>
          <p:cNvSpPr/>
          <p:nvPr/>
        </p:nvSpPr>
        <p:spPr>
          <a:xfrm>
            <a:off x="4669971" y="5162550"/>
            <a:ext cx="541565" cy="468086"/>
          </a:xfrm>
          <a:custGeom>
            <a:avLst/>
            <a:gdLst>
              <a:gd name="connsiteX0" fmla="*/ 541565 w 541565"/>
              <a:gd name="connsiteY0" fmla="*/ 5443 h 468086"/>
              <a:gd name="connsiteX1" fmla="*/ 525236 w 541565"/>
              <a:gd name="connsiteY1" fmla="*/ 57150 h 468086"/>
              <a:gd name="connsiteX2" fmla="*/ 506186 w 541565"/>
              <a:gd name="connsiteY2" fmla="*/ 125186 h 468086"/>
              <a:gd name="connsiteX3" fmla="*/ 481693 w 541565"/>
              <a:gd name="connsiteY3" fmla="*/ 198664 h 468086"/>
              <a:gd name="connsiteX4" fmla="*/ 459922 w 541565"/>
              <a:gd name="connsiteY4" fmla="*/ 274864 h 468086"/>
              <a:gd name="connsiteX5" fmla="*/ 440872 w 541565"/>
              <a:gd name="connsiteY5" fmla="*/ 342900 h 468086"/>
              <a:gd name="connsiteX6" fmla="*/ 405493 w 541565"/>
              <a:gd name="connsiteY6" fmla="*/ 435429 h 468086"/>
              <a:gd name="connsiteX7" fmla="*/ 400050 w 541565"/>
              <a:gd name="connsiteY7" fmla="*/ 468086 h 468086"/>
              <a:gd name="connsiteX8" fmla="*/ 0 w 541565"/>
              <a:gd name="connsiteY8" fmla="*/ 465364 h 468086"/>
              <a:gd name="connsiteX9" fmla="*/ 5443 w 541565"/>
              <a:gd name="connsiteY9" fmla="*/ 0 h 468086"/>
              <a:gd name="connsiteX10" fmla="*/ 541565 w 541565"/>
              <a:gd name="connsiteY10" fmla="*/ 5443 h 468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1565" h="468086">
                <a:moveTo>
                  <a:pt x="541565" y="5443"/>
                </a:moveTo>
                <a:lnTo>
                  <a:pt x="525236" y="57150"/>
                </a:lnTo>
                <a:lnTo>
                  <a:pt x="506186" y="125186"/>
                </a:lnTo>
                <a:lnTo>
                  <a:pt x="481693" y="198664"/>
                </a:lnTo>
                <a:lnTo>
                  <a:pt x="459922" y="274864"/>
                </a:lnTo>
                <a:lnTo>
                  <a:pt x="440872" y="342900"/>
                </a:lnTo>
                <a:lnTo>
                  <a:pt x="405493" y="435429"/>
                </a:lnTo>
                <a:lnTo>
                  <a:pt x="400050" y="468086"/>
                </a:lnTo>
                <a:lnTo>
                  <a:pt x="0" y="465364"/>
                </a:lnTo>
                <a:cubicBezTo>
                  <a:pt x="1814" y="310243"/>
                  <a:pt x="3629" y="155121"/>
                  <a:pt x="5443" y="0"/>
                </a:cubicBezTo>
                <a:lnTo>
                  <a:pt x="541565" y="5443"/>
                </a:lnTo>
                <a:close/>
              </a:path>
            </a:pathLst>
          </a:custGeom>
          <a:solidFill>
            <a:srgbClr val="99CCFF"/>
          </a:solidFill>
          <a:ln w="31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a:p>
        </p:txBody>
      </p:sp>
      <p:sp>
        <p:nvSpPr>
          <p:cNvPr id="24" name="Freeform 23"/>
          <p:cNvSpPr/>
          <p:nvPr/>
        </p:nvSpPr>
        <p:spPr>
          <a:xfrm>
            <a:off x="4924540" y="4935557"/>
            <a:ext cx="1366091" cy="506776"/>
          </a:xfrm>
          <a:custGeom>
            <a:avLst/>
            <a:gdLst>
              <a:gd name="connsiteX0" fmla="*/ 1366091 w 1366091"/>
              <a:gd name="connsiteY0" fmla="*/ 0 h 506776"/>
              <a:gd name="connsiteX1" fmla="*/ 1233889 w 1366091"/>
              <a:gd name="connsiteY1" fmla="*/ 110168 h 506776"/>
              <a:gd name="connsiteX2" fmla="*/ 1068636 w 1366091"/>
              <a:gd name="connsiteY2" fmla="*/ 220337 h 506776"/>
              <a:gd name="connsiteX3" fmla="*/ 848299 w 1366091"/>
              <a:gd name="connsiteY3" fmla="*/ 330506 h 506776"/>
              <a:gd name="connsiteX4" fmla="*/ 517793 w 1366091"/>
              <a:gd name="connsiteY4" fmla="*/ 429657 h 506776"/>
              <a:gd name="connsiteX5" fmla="*/ 297455 w 1366091"/>
              <a:gd name="connsiteY5" fmla="*/ 473725 h 506776"/>
              <a:gd name="connsiteX6" fmla="*/ 55084 w 1366091"/>
              <a:gd name="connsiteY6" fmla="*/ 506776 h 506776"/>
              <a:gd name="connsiteX7" fmla="*/ 0 w 1366091"/>
              <a:gd name="connsiteY7" fmla="*/ 506776 h 50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6091" h="506776">
                <a:moveTo>
                  <a:pt x="1366091" y="0"/>
                </a:moveTo>
                <a:lnTo>
                  <a:pt x="1233889" y="110168"/>
                </a:lnTo>
                <a:lnTo>
                  <a:pt x="1068636" y="220337"/>
                </a:lnTo>
                <a:lnTo>
                  <a:pt x="848299" y="330506"/>
                </a:lnTo>
                <a:lnTo>
                  <a:pt x="517793" y="429657"/>
                </a:lnTo>
                <a:lnTo>
                  <a:pt x="297455" y="473725"/>
                </a:lnTo>
                <a:lnTo>
                  <a:pt x="55084" y="506776"/>
                </a:lnTo>
                <a:lnTo>
                  <a:pt x="0" y="506776"/>
                </a:lnTo>
              </a:path>
            </a:pathLst>
          </a:custGeom>
          <a:ln w="22225">
            <a:solidFill>
              <a:srgbClr val="0000FF"/>
            </a:solidFill>
            <a:prstDash val="sysDash"/>
            <a:tail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lv-LV"/>
          </a:p>
        </p:txBody>
      </p:sp>
      <p:sp>
        <p:nvSpPr>
          <p:cNvPr id="28" name="Rectangle 27"/>
          <p:cNvSpPr/>
          <p:nvPr/>
        </p:nvSpPr>
        <p:spPr>
          <a:xfrm rot="16200000">
            <a:off x="3685851" y="3652737"/>
            <a:ext cx="2585006" cy="384721"/>
          </a:xfrm>
          <a:prstGeom prst="rect">
            <a:avLst/>
          </a:prstGeom>
          <a:solidFill>
            <a:schemeClr val="bg1">
              <a:alpha val="60000"/>
            </a:schemeClr>
          </a:solidFill>
        </p:spPr>
        <p:txBody>
          <a:bodyPr wrap="square" lIns="36000" tIns="0" rIns="36000" bIns="0">
            <a:spAutoFit/>
          </a:bodyPr>
          <a:lstStyle/>
          <a:p>
            <a:pPr>
              <a:lnSpc>
                <a:spcPts val="1500"/>
              </a:lnSpc>
            </a:pPr>
            <a:r>
              <a:rPr lang="lv-LV" sz="1400" dirty="0" smtClean="0"/>
              <a:t>Surface of water in the river during summer period</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1" name="Rectangle 30"/>
          <p:cNvSpPr/>
          <p:nvPr/>
        </p:nvSpPr>
        <p:spPr>
          <a:xfrm>
            <a:off x="5223466" y="5277204"/>
            <a:ext cx="1884343" cy="359073"/>
          </a:xfrm>
          <a:prstGeom prst="rect">
            <a:avLst/>
          </a:prstGeom>
          <a:solidFill>
            <a:schemeClr val="bg1">
              <a:alpha val="65000"/>
            </a:schemeClr>
          </a:solidFill>
        </p:spPr>
        <p:txBody>
          <a:bodyPr wrap="square" lIns="36000" tIns="0" rIns="36000" bIns="0">
            <a:spAutoFit/>
          </a:bodyPr>
          <a:lstStyle/>
          <a:p>
            <a:pPr algn="ctr">
              <a:lnSpc>
                <a:spcPts val="1400"/>
              </a:lnSpc>
            </a:pPr>
            <a:r>
              <a:rPr lang="lv-LV" sz="1400" dirty="0" smtClean="0">
                <a:solidFill>
                  <a:srgbClr val="0000FF"/>
                </a:solidFill>
              </a:rPr>
              <a:t>drainage of groundwater to the river</a:t>
            </a:r>
            <a:endParaRPr lang="en-US" sz="1400" dirty="0">
              <a:solidFill>
                <a:srgbClr val="0000FF"/>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50714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right)">
                                      <p:cBhvr>
                                        <p:cTn id="26" dur="10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right)">
                                      <p:cBhvr>
                                        <p:cTn id="29" dur="1000"/>
                                        <p:tgtEl>
                                          <p:spTgt spid="23"/>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down)">
                                      <p:cBhvr>
                                        <p:cTn id="38" dur="500"/>
                                        <p:tgtEl>
                                          <p:spTgt spid="27"/>
                                        </p:tgtEl>
                                      </p:cBhvr>
                                    </p:animEffect>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right)">
                                      <p:cBhvr>
                                        <p:cTn id="47" dur="1000"/>
                                        <p:tgtEl>
                                          <p:spTgt spid="24"/>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2" grpId="0"/>
      <p:bldP spid="23" grpId="0"/>
      <p:bldP spid="19" grpId="0" animBg="1"/>
      <p:bldP spid="21" grpId="0" animBg="1"/>
      <p:bldP spid="27" grpId="0" animBg="1"/>
      <p:bldP spid="24" grpId="0" animBg="1"/>
      <p:bldP spid="28" grpId="0" animBg="1"/>
      <p:bldP spid="3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3470658" cy="2046714"/>
          </a:xfrm>
          <a:prstGeom prst="rect">
            <a:avLst/>
          </a:prstGeom>
        </p:spPr>
        <p:txBody>
          <a:bodyPr wrap="square">
            <a:spAutoFit/>
          </a:bodyPr>
          <a:lstStyle/>
          <a:p>
            <a:r>
              <a:rPr lang="lv-LV" sz="2800" b="1" dirty="0" smtClean="0">
                <a:solidFill>
                  <a:srgbClr val="002060"/>
                </a:solidFill>
              </a:rPr>
              <a:t>Landform entity: floodplain (evidence of GIS modelling)</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25" name="Date Placeholder 24"/>
          <p:cNvSpPr>
            <a:spLocks noGrp="1"/>
          </p:cNvSpPr>
          <p:nvPr>
            <p:ph type="dt" sz="half" idx="10"/>
          </p:nvPr>
        </p:nvSpPr>
        <p:spPr/>
        <p:txBody>
          <a:bodyPr/>
          <a:lstStyle/>
          <a:p>
            <a:fld id="{E556F4B0-B821-42C5-9277-A621200DA1A9}" type="datetime9">
              <a:rPr lang="en-US" smtClean="0"/>
              <a:pPr/>
              <a:t>3/9/2021 10:37:22 AM</a:t>
            </a:fld>
            <a:endParaRPr lang="en-US"/>
          </a:p>
        </p:txBody>
      </p:sp>
      <p:sp>
        <p:nvSpPr>
          <p:cNvPr id="26" name="Slide Number Placeholder 25"/>
          <p:cNvSpPr>
            <a:spLocks noGrp="1"/>
          </p:cNvSpPr>
          <p:nvPr>
            <p:ph type="sldNum" sz="quarter" idx="12"/>
          </p:nvPr>
        </p:nvSpPr>
        <p:spPr/>
        <p:txBody>
          <a:bodyPr/>
          <a:lstStyle/>
          <a:p>
            <a:fld id="{A96CFC63-935C-44D7-9FFC-CD215679A700}" type="slidenum">
              <a:rPr lang="en-US" smtClean="0"/>
              <a:pPr/>
              <a:t>18</a:t>
            </a:fld>
            <a:endParaRPr lang="en-US"/>
          </a:p>
        </p:txBody>
      </p:sp>
      <p:sp>
        <p:nvSpPr>
          <p:cNvPr id="16" name="Rectangle 15"/>
          <p:cNvSpPr/>
          <p:nvPr/>
        </p:nvSpPr>
        <p:spPr>
          <a:xfrm>
            <a:off x="3668233" y="6549656"/>
            <a:ext cx="5422604" cy="192360"/>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Digital elevation model</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2" name="Picture 11" descr="Esplanade_mitrajs_DEM_un_veca_karte_1.jpg"/>
          <p:cNvPicPr>
            <a:picLocks noChangeAspect="1"/>
          </p:cNvPicPr>
          <p:nvPr/>
        </p:nvPicPr>
        <p:blipFill>
          <a:blip r:embed="rId3" cstate="print"/>
          <a:stretch>
            <a:fillRect/>
          </a:stretch>
        </p:blipFill>
        <p:spPr>
          <a:xfrm>
            <a:off x="3654218" y="1073888"/>
            <a:ext cx="5681833" cy="5475768"/>
          </a:xfrm>
          <a:prstGeom prst="rect">
            <a:avLst/>
          </a:prstGeom>
        </p:spPr>
      </p:pic>
    </p:spTree>
    <p:extLst>
      <p:ext uri="{BB962C8B-B14F-4D97-AF65-F5344CB8AC3E}">
        <p14:creationId xmlns:p14="http://schemas.microsoft.com/office/powerpoint/2010/main" xmlns="" val="350714490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3470658" cy="2046714"/>
          </a:xfrm>
          <a:prstGeom prst="rect">
            <a:avLst/>
          </a:prstGeom>
        </p:spPr>
        <p:txBody>
          <a:bodyPr wrap="square">
            <a:spAutoFit/>
          </a:bodyPr>
          <a:lstStyle/>
          <a:p>
            <a:r>
              <a:rPr lang="lv-LV" sz="2800" b="1" dirty="0" smtClean="0">
                <a:solidFill>
                  <a:srgbClr val="002060"/>
                </a:solidFill>
              </a:rPr>
              <a:t>Landform entity: floodplain (evidence of GIS modelling)</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25" name="Date Placeholder 24"/>
          <p:cNvSpPr>
            <a:spLocks noGrp="1"/>
          </p:cNvSpPr>
          <p:nvPr>
            <p:ph type="dt" sz="half" idx="10"/>
          </p:nvPr>
        </p:nvSpPr>
        <p:spPr/>
        <p:txBody>
          <a:bodyPr/>
          <a:lstStyle/>
          <a:p>
            <a:fld id="{E556F4B0-B821-42C5-9277-A621200DA1A9}" type="datetime9">
              <a:rPr lang="en-US" smtClean="0"/>
              <a:pPr/>
              <a:t>3/9/2021 10:37:57 AM</a:t>
            </a:fld>
            <a:endParaRPr lang="en-US"/>
          </a:p>
        </p:txBody>
      </p:sp>
      <p:sp>
        <p:nvSpPr>
          <p:cNvPr id="26" name="Slide Number Placeholder 25"/>
          <p:cNvSpPr>
            <a:spLocks noGrp="1"/>
          </p:cNvSpPr>
          <p:nvPr>
            <p:ph type="sldNum" sz="quarter" idx="12"/>
          </p:nvPr>
        </p:nvSpPr>
        <p:spPr/>
        <p:txBody>
          <a:bodyPr/>
          <a:lstStyle/>
          <a:p>
            <a:fld id="{A96CFC63-935C-44D7-9FFC-CD215679A700}" type="slidenum">
              <a:rPr lang="en-US" smtClean="0"/>
              <a:pPr/>
              <a:t>19</a:t>
            </a:fld>
            <a:endParaRPr lang="en-US"/>
          </a:p>
        </p:txBody>
      </p:sp>
      <p:sp>
        <p:nvSpPr>
          <p:cNvPr id="16" name="Rectangle 15"/>
          <p:cNvSpPr/>
          <p:nvPr/>
        </p:nvSpPr>
        <p:spPr>
          <a:xfrm>
            <a:off x="3668233" y="6549656"/>
            <a:ext cx="5422604" cy="192360"/>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Digital elevation model + areas inundated at flood level 92.23 m a.s.l.</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0" name="Picture 9" descr="Esplanade_mitrajs_DEM_un_veca_karte_4.jpg"/>
          <p:cNvPicPr>
            <a:picLocks noChangeAspect="1"/>
          </p:cNvPicPr>
          <p:nvPr/>
        </p:nvPicPr>
        <p:blipFill>
          <a:blip r:embed="rId3" cstate="print"/>
          <a:stretch>
            <a:fillRect/>
          </a:stretch>
        </p:blipFill>
        <p:spPr>
          <a:xfrm>
            <a:off x="3654218" y="1073887"/>
            <a:ext cx="5681833" cy="5475769"/>
          </a:xfrm>
          <a:prstGeom prst="rect">
            <a:avLst/>
          </a:prstGeom>
        </p:spPr>
      </p:pic>
      <p:sp>
        <p:nvSpPr>
          <p:cNvPr id="13" name="Rectangle 12"/>
          <p:cNvSpPr/>
          <p:nvPr/>
        </p:nvSpPr>
        <p:spPr>
          <a:xfrm>
            <a:off x="7230897" y="3019647"/>
            <a:ext cx="1179456" cy="961802"/>
          </a:xfrm>
          <a:prstGeom prst="rect">
            <a:avLst/>
          </a:prstGeom>
          <a:solidFill>
            <a:schemeClr val="bg1">
              <a:alpha val="60000"/>
            </a:schemeClr>
          </a:solidFill>
        </p:spPr>
        <p:txBody>
          <a:bodyPr wrap="square" lIns="36000" tIns="0" rIns="36000" bIns="0">
            <a:spAutoFit/>
          </a:bodyPr>
          <a:lstStyle/>
          <a:p>
            <a:pPr>
              <a:lnSpc>
                <a:spcPts val="1500"/>
              </a:lnSpc>
            </a:pPr>
            <a:r>
              <a:rPr lang="lv-LV" sz="1400" dirty="0" smtClean="0"/>
              <a:t>The River Daugava average annual flood level 92.23  m a.s.l. </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5071449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11813060" cy="4508927"/>
          </a:xfrm>
          <a:prstGeom prst="rect">
            <a:avLst/>
          </a:prstGeom>
        </p:spPr>
        <p:txBody>
          <a:bodyPr wrap="square">
            <a:spAutoFit/>
          </a:bodyPr>
          <a:lstStyle/>
          <a:p>
            <a:pPr algn="ctr"/>
            <a:r>
              <a:rPr lang="en-US" sz="3200" b="1" dirty="0" smtClean="0">
                <a:solidFill>
                  <a:srgbClr val="002060"/>
                </a:solidFill>
              </a:rPr>
              <a:t>“The past is the key to the future”</a:t>
            </a:r>
            <a:endParaRPr lang="lv-LV" sz="3200" b="1" dirty="0" smtClean="0">
              <a:solidFill>
                <a:srgbClr val="002060"/>
              </a:solidFill>
            </a:endParaRPr>
          </a:p>
          <a:p>
            <a:pPr algn="ctr"/>
            <a:endParaRPr lang="lv-LV" sz="3200" b="1" dirty="0" smtClean="0">
              <a:solidFill>
                <a:srgbClr val="002060"/>
              </a:solidFill>
            </a:endParaRPr>
          </a:p>
          <a:p>
            <a:pPr algn="ctr"/>
            <a:r>
              <a:rPr lang="lv-LV" sz="2800" dirty="0" smtClean="0"/>
              <a:t>The </a:t>
            </a:r>
            <a:r>
              <a:rPr lang="en-US" sz="2800" dirty="0" smtClean="0"/>
              <a:t>major frontier of geological research, which was initiated in the 1970's, involves predicting future geologic trends or events through study of the present and past, rather than trying to understand the past, often using what one knows about the present</a:t>
            </a:r>
            <a:r>
              <a:rPr lang="lv-LV" sz="2800" dirty="0" smtClean="0"/>
              <a:t>.</a:t>
            </a:r>
          </a:p>
          <a:p>
            <a:pPr algn="ctr"/>
            <a:endParaRPr lang="lv-LV" sz="2800" dirty="0" smtClean="0"/>
          </a:p>
          <a:p>
            <a:pPr algn="ctr"/>
            <a:r>
              <a:rPr lang="lv-LV" sz="2000" dirty="0" smtClean="0"/>
              <a:t>    Doe, Bruce R., 1983. </a:t>
            </a:r>
            <a:r>
              <a:rPr lang="lv-LV" sz="2000" i="1" dirty="0" smtClean="0"/>
              <a:t>Geochimica et Cosmochimica Acta</a:t>
            </a:r>
            <a:r>
              <a:rPr lang="lv-LV" sz="2000" dirty="0" smtClean="0"/>
              <a:t>, Volume 47, Issue 8, p. 1341-1354.</a:t>
            </a:r>
          </a:p>
          <a:p>
            <a:pPr algn="ct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9" name="Date Placeholder 8"/>
          <p:cNvSpPr>
            <a:spLocks noGrp="1"/>
          </p:cNvSpPr>
          <p:nvPr>
            <p:ph type="dt" sz="half" idx="10"/>
          </p:nvPr>
        </p:nvSpPr>
        <p:spPr/>
        <p:txBody>
          <a:bodyPr/>
          <a:lstStyle/>
          <a:p>
            <a:fld id="{226031B4-80BE-4D49-9F2C-F4513A698268}" type="datetime9">
              <a:rPr lang="en-US" smtClean="0"/>
              <a:pPr/>
              <a:t>3/9/2021 10:23:51 AM</a:t>
            </a:fld>
            <a:endParaRPr lang="en-US"/>
          </a:p>
        </p:txBody>
      </p:sp>
      <p:sp>
        <p:nvSpPr>
          <p:cNvPr id="12" name="Slide Number Placeholder 11"/>
          <p:cNvSpPr>
            <a:spLocks noGrp="1"/>
          </p:cNvSpPr>
          <p:nvPr>
            <p:ph type="sldNum" sz="quarter" idx="12"/>
          </p:nvPr>
        </p:nvSpPr>
        <p:spPr/>
        <p:txBody>
          <a:bodyPr/>
          <a:lstStyle/>
          <a:p>
            <a:fld id="{A96CFC63-935C-44D7-9FFC-CD215679A700}" type="slidenum">
              <a:rPr lang="en-US" smtClean="0"/>
              <a:pPr/>
              <a:t>2</a:t>
            </a:fld>
            <a:endParaRPr lang="en-US"/>
          </a:p>
        </p:txBody>
      </p:sp>
    </p:spTree>
    <p:extLst>
      <p:ext uri="{BB962C8B-B14F-4D97-AF65-F5344CB8AC3E}">
        <p14:creationId xmlns:p14="http://schemas.microsoft.com/office/powerpoint/2010/main" xmlns="" val="35071449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3470658" cy="2046714"/>
          </a:xfrm>
          <a:prstGeom prst="rect">
            <a:avLst/>
          </a:prstGeom>
        </p:spPr>
        <p:txBody>
          <a:bodyPr wrap="square">
            <a:spAutoFit/>
          </a:bodyPr>
          <a:lstStyle/>
          <a:p>
            <a:r>
              <a:rPr lang="lv-LV" sz="2800" b="1" dirty="0" smtClean="0">
                <a:solidFill>
                  <a:srgbClr val="002060"/>
                </a:solidFill>
              </a:rPr>
              <a:t>Landform entity: floodplain (evidence of GIS modelling)</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25" name="Date Placeholder 24"/>
          <p:cNvSpPr>
            <a:spLocks noGrp="1"/>
          </p:cNvSpPr>
          <p:nvPr>
            <p:ph type="dt" sz="half" idx="10"/>
          </p:nvPr>
        </p:nvSpPr>
        <p:spPr/>
        <p:txBody>
          <a:bodyPr/>
          <a:lstStyle/>
          <a:p>
            <a:fld id="{E556F4B0-B821-42C5-9277-A621200DA1A9}" type="datetime9">
              <a:rPr lang="en-US" smtClean="0"/>
              <a:pPr/>
              <a:t>3/9/2021 10:38:09 AM</a:t>
            </a:fld>
            <a:endParaRPr lang="en-US"/>
          </a:p>
        </p:txBody>
      </p:sp>
      <p:sp>
        <p:nvSpPr>
          <p:cNvPr id="26" name="Slide Number Placeholder 25"/>
          <p:cNvSpPr>
            <a:spLocks noGrp="1"/>
          </p:cNvSpPr>
          <p:nvPr>
            <p:ph type="sldNum" sz="quarter" idx="12"/>
          </p:nvPr>
        </p:nvSpPr>
        <p:spPr/>
        <p:txBody>
          <a:bodyPr/>
          <a:lstStyle/>
          <a:p>
            <a:fld id="{A96CFC63-935C-44D7-9FFC-CD215679A700}" type="slidenum">
              <a:rPr lang="en-US" smtClean="0"/>
              <a:pPr/>
              <a:t>20</a:t>
            </a:fld>
            <a:endParaRPr lang="en-US"/>
          </a:p>
        </p:txBody>
      </p:sp>
      <p:sp>
        <p:nvSpPr>
          <p:cNvPr id="16" name="Rectangle 15"/>
          <p:cNvSpPr/>
          <p:nvPr/>
        </p:nvSpPr>
        <p:spPr>
          <a:xfrm>
            <a:off x="3668233" y="6549656"/>
            <a:ext cx="5422604" cy="192360"/>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Digital elevation model + areas inundated at flood level 92.23 m a.s.l.</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0" name="Picture 9" descr="Esplanade_mitrajs_DEM_un_veca_karte_4.jpg"/>
          <p:cNvPicPr>
            <a:picLocks noChangeAspect="1"/>
          </p:cNvPicPr>
          <p:nvPr/>
        </p:nvPicPr>
        <p:blipFill>
          <a:blip r:embed="rId3" cstate="print"/>
          <a:stretch>
            <a:fillRect/>
          </a:stretch>
        </p:blipFill>
        <p:spPr>
          <a:xfrm>
            <a:off x="3654218" y="1073887"/>
            <a:ext cx="5681833" cy="5475769"/>
          </a:xfrm>
          <a:prstGeom prst="rect">
            <a:avLst/>
          </a:prstGeom>
        </p:spPr>
      </p:pic>
      <p:pic>
        <p:nvPicPr>
          <p:cNvPr id="12" name="Picture 11" descr="Profile_1.jpg"/>
          <p:cNvPicPr>
            <a:picLocks noChangeAspect="1"/>
          </p:cNvPicPr>
          <p:nvPr/>
        </p:nvPicPr>
        <p:blipFill>
          <a:blip r:embed="rId4" cstate="print"/>
          <a:stretch>
            <a:fillRect/>
          </a:stretch>
        </p:blipFill>
        <p:spPr>
          <a:xfrm>
            <a:off x="4043101" y="1788177"/>
            <a:ext cx="8145780" cy="3848100"/>
          </a:xfrm>
          <a:prstGeom prst="rect">
            <a:avLst/>
          </a:prstGeom>
        </p:spPr>
      </p:pic>
      <p:cxnSp>
        <p:nvCxnSpPr>
          <p:cNvPr id="14" name="Straight Arrow Connector 13"/>
          <p:cNvCxnSpPr/>
          <p:nvPr/>
        </p:nvCxnSpPr>
        <p:spPr>
          <a:xfrm flipH="1">
            <a:off x="7705573" y="3580785"/>
            <a:ext cx="3476759" cy="1294488"/>
          </a:xfrm>
          <a:prstGeom prst="straightConnector1">
            <a:avLst/>
          </a:prstGeom>
          <a:ln w="22225">
            <a:solidFill>
              <a:srgbClr val="0000FF"/>
            </a:solidFill>
            <a:prstDash val="sysDash"/>
            <a:tailEnd type="stealth" w="med" len="lg"/>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6044378" y="4419293"/>
            <a:ext cx="1714272" cy="192360"/>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Surface of wetland</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7" name="Freeform 16"/>
          <p:cNvSpPr/>
          <p:nvPr/>
        </p:nvSpPr>
        <p:spPr>
          <a:xfrm>
            <a:off x="5996694" y="4691643"/>
            <a:ext cx="1862528" cy="445958"/>
          </a:xfrm>
          <a:custGeom>
            <a:avLst/>
            <a:gdLst>
              <a:gd name="connsiteX0" fmla="*/ 0 w 1862528"/>
              <a:gd name="connsiteY0" fmla="*/ 11243 h 445958"/>
              <a:gd name="connsiteX1" fmla="*/ 29980 w 1862528"/>
              <a:gd name="connsiteY1" fmla="*/ 82446 h 445958"/>
              <a:gd name="connsiteX2" fmla="*/ 59961 w 1862528"/>
              <a:gd name="connsiteY2" fmla="*/ 157397 h 445958"/>
              <a:gd name="connsiteX3" fmla="*/ 97436 w 1862528"/>
              <a:gd name="connsiteY3" fmla="*/ 221105 h 445958"/>
              <a:gd name="connsiteX4" fmla="*/ 142407 w 1862528"/>
              <a:gd name="connsiteY4" fmla="*/ 288561 h 445958"/>
              <a:gd name="connsiteX5" fmla="*/ 187377 w 1862528"/>
              <a:gd name="connsiteY5" fmla="*/ 341026 h 445958"/>
              <a:gd name="connsiteX6" fmla="*/ 262328 w 1862528"/>
              <a:gd name="connsiteY6" fmla="*/ 393492 h 445958"/>
              <a:gd name="connsiteX7" fmla="*/ 371007 w 1862528"/>
              <a:gd name="connsiteY7" fmla="*/ 427220 h 445958"/>
              <a:gd name="connsiteX8" fmla="*/ 547141 w 1862528"/>
              <a:gd name="connsiteY8" fmla="*/ 445958 h 445958"/>
              <a:gd name="connsiteX9" fmla="*/ 779489 w 1862528"/>
              <a:gd name="connsiteY9" fmla="*/ 438463 h 445958"/>
              <a:gd name="connsiteX10" fmla="*/ 981856 w 1862528"/>
              <a:gd name="connsiteY10" fmla="*/ 430967 h 445958"/>
              <a:gd name="connsiteX11" fmla="*/ 1120515 w 1862528"/>
              <a:gd name="connsiteY11" fmla="*/ 419725 h 445958"/>
              <a:gd name="connsiteX12" fmla="*/ 1319135 w 1862528"/>
              <a:gd name="connsiteY12" fmla="*/ 404735 h 445958"/>
              <a:gd name="connsiteX13" fmla="*/ 1521502 w 1862528"/>
              <a:gd name="connsiteY13" fmla="*/ 371007 h 445958"/>
              <a:gd name="connsiteX14" fmla="*/ 1596453 w 1862528"/>
              <a:gd name="connsiteY14" fmla="*/ 341026 h 445958"/>
              <a:gd name="connsiteX15" fmla="*/ 1678898 w 1862528"/>
              <a:gd name="connsiteY15" fmla="*/ 299804 h 445958"/>
              <a:gd name="connsiteX16" fmla="*/ 1742607 w 1862528"/>
              <a:gd name="connsiteY16" fmla="*/ 251085 h 445958"/>
              <a:gd name="connsiteX17" fmla="*/ 1798820 w 1862528"/>
              <a:gd name="connsiteY17" fmla="*/ 183630 h 445958"/>
              <a:gd name="connsiteX18" fmla="*/ 1828800 w 1862528"/>
              <a:gd name="connsiteY18" fmla="*/ 123669 h 445958"/>
              <a:gd name="connsiteX19" fmla="*/ 1843790 w 1862528"/>
              <a:gd name="connsiteY19" fmla="*/ 63708 h 445958"/>
              <a:gd name="connsiteX20" fmla="*/ 1862528 w 1862528"/>
              <a:gd name="connsiteY20" fmla="*/ 0 h 44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62528" h="445958">
                <a:moveTo>
                  <a:pt x="0" y="11243"/>
                </a:moveTo>
                <a:lnTo>
                  <a:pt x="29980" y="82446"/>
                </a:lnTo>
                <a:lnTo>
                  <a:pt x="59961" y="157397"/>
                </a:lnTo>
                <a:lnTo>
                  <a:pt x="97436" y="221105"/>
                </a:lnTo>
                <a:lnTo>
                  <a:pt x="142407" y="288561"/>
                </a:lnTo>
                <a:lnTo>
                  <a:pt x="187377" y="341026"/>
                </a:lnTo>
                <a:lnTo>
                  <a:pt x="262328" y="393492"/>
                </a:lnTo>
                <a:lnTo>
                  <a:pt x="371007" y="427220"/>
                </a:lnTo>
                <a:lnTo>
                  <a:pt x="547141" y="445958"/>
                </a:lnTo>
                <a:lnTo>
                  <a:pt x="779489" y="438463"/>
                </a:lnTo>
                <a:lnTo>
                  <a:pt x="981856" y="430967"/>
                </a:lnTo>
                <a:lnTo>
                  <a:pt x="1120515" y="419725"/>
                </a:lnTo>
                <a:lnTo>
                  <a:pt x="1319135" y="404735"/>
                </a:lnTo>
                <a:lnTo>
                  <a:pt x="1521502" y="371007"/>
                </a:lnTo>
                <a:lnTo>
                  <a:pt x="1596453" y="341026"/>
                </a:lnTo>
                <a:lnTo>
                  <a:pt x="1678898" y="299804"/>
                </a:lnTo>
                <a:lnTo>
                  <a:pt x="1742607" y="251085"/>
                </a:lnTo>
                <a:lnTo>
                  <a:pt x="1798820" y="183630"/>
                </a:lnTo>
                <a:lnTo>
                  <a:pt x="1828800" y="123669"/>
                </a:lnTo>
                <a:lnTo>
                  <a:pt x="1843790" y="63708"/>
                </a:lnTo>
                <a:lnTo>
                  <a:pt x="1862528" y="0"/>
                </a:lnTo>
              </a:path>
            </a:pathLst>
          </a:custGeom>
          <a:ln>
            <a:solidFill>
              <a:srgbClr val="9933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lv-LV"/>
          </a:p>
        </p:txBody>
      </p:sp>
      <p:sp>
        <p:nvSpPr>
          <p:cNvPr id="18" name="Rectangle 17"/>
          <p:cNvSpPr/>
          <p:nvPr/>
        </p:nvSpPr>
        <p:spPr>
          <a:xfrm>
            <a:off x="6080603" y="4713226"/>
            <a:ext cx="1714272" cy="361574"/>
          </a:xfrm>
          <a:prstGeom prst="rect">
            <a:avLst/>
          </a:prstGeom>
          <a:noFill/>
        </p:spPr>
        <p:txBody>
          <a:bodyPr wrap="square" lIns="36000" tIns="0" rIns="36000" bIns="0">
            <a:spAutoFit/>
          </a:bodyPr>
          <a:lstStyle/>
          <a:p>
            <a:pPr algn="ctr">
              <a:lnSpc>
                <a:spcPts val="1400"/>
              </a:lnSpc>
            </a:pPr>
            <a:r>
              <a:rPr lang="lv-LV" sz="1400" dirty="0" smtClean="0">
                <a:solidFill>
                  <a:srgbClr val="0000FF"/>
                </a:solidFill>
              </a:rPr>
              <a:t>retention of groundwater</a:t>
            </a:r>
            <a:endParaRPr lang="en-US" sz="1400" dirty="0">
              <a:solidFill>
                <a:srgbClr val="0000FF"/>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9" name="Rectangle 18"/>
          <p:cNvSpPr/>
          <p:nvPr/>
        </p:nvSpPr>
        <p:spPr>
          <a:xfrm rot="20369827">
            <a:off x="8903610" y="4178935"/>
            <a:ext cx="1984076" cy="359073"/>
          </a:xfrm>
          <a:prstGeom prst="rect">
            <a:avLst/>
          </a:prstGeom>
          <a:noFill/>
        </p:spPr>
        <p:txBody>
          <a:bodyPr wrap="square" lIns="36000" tIns="0" rIns="36000" bIns="0">
            <a:spAutoFit/>
          </a:bodyPr>
          <a:lstStyle/>
          <a:p>
            <a:pPr algn="ctr">
              <a:lnSpc>
                <a:spcPts val="1400"/>
              </a:lnSpc>
            </a:pPr>
            <a:r>
              <a:rPr lang="lv-LV" sz="1400" dirty="0" smtClean="0">
                <a:solidFill>
                  <a:srgbClr val="0000FF"/>
                </a:solidFill>
              </a:rPr>
              <a:t>drainage of groundwater to the river</a:t>
            </a:r>
            <a:endParaRPr lang="en-US" sz="1400" dirty="0">
              <a:solidFill>
                <a:srgbClr val="0000FF"/>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0" name="Rectangle 19"/>
          <p:cNvSpPr/>
          <p:nvPr/>
        </p:nvSpPr>
        <p:spPr>
          <a:xfrm>
            <a:off x="4445311" y="1920422"/>
            <a:ext cx="479229" cy="198388"/>
          </a:xfrm>
          <a:prstGeom prst="rect">
            <a:avLst/>
          </a:prstGeom>
          <a:solidFill>
            <a:schemeClr val="bg1">
              <a:alpha val="60000"/>
            </a:schemeClr>
          </a:solidFill>
        </p:spPr>
        <p:txBody>
          <a:bodyPr wrap="square" lIns="36000" tIns="0" rIns="36000" bIns="0">
            <a:spAutoFit/>
          </a:bodyPr>
          <a:lstStyle/>
          <a:p>
            <a:pPr algn="ctr">
              <a:lnSpc>
                <a:spcPts val="1500"/>
              </a:lnSpc>
            </a:pPr>
            <a:r>
              <a:rPr lang="lv-LV" b="1" dirty="0" smtClean="0">
                <a:latin typeface="Times New Roman" pitchFamily="18" charset="0"/>
                <a:cs typeface="Times New Roman" pitchFamily="18" charset="0"/>
              </a:rPr>
              <a:t>A</a:t>
            </a:r>
            <a:endParaRPr lang="en-US" b="1" dirty="0">
              <a:latin typeface="Times New Roman" pitchFamily="18" charset="0"/>
              <a:ea typeface="Calibri" panose="020F0502020204030204" pitchFamily="34" charset="0"/>
              <a:cs typeface="Times New Roman" pitchFamily="18" charset="0"/>
            </a:endParaRPr>
          </a:p>
        </p:txBody>
      </p:sp>
      <p:sp>
        <p:nvSpPr>
          <p:cNvPr id="21" name="Rectangle 20"/>
          <p:cNvSpPr/>
          <p:nvPr/>
        </p:nvSpPr>
        <p:spPr>
          <a:xfrm>
            <a:off x="11712771" y="1887371"/>
            <a:ext cx="479229" cy="198388"/>
          </a:xfrm>
          <a:prstGeom prst="rect">
            <a:avLst/>
          </a:prstGeom>
          <a:solidFill>
            <a:schemeClr val="bg1">
              <a:alpha val="60000"/>
            </a:schemeClr>
          </a:solidFill>
        </p:spPr>
        <p:txBody>
          <a:bodyPr wrap="square" lIns="36000" tIns="0" rIns="36000" bIns="0">
            <a:spAutoFit/>
          </a:bodyPr>
          <a:lstStyle/>
          <a:p>
            <a:pPr algn="ctr">
              <a:lnSpc>
                <a:spcPts val="1500"/>
              </a:lnSpc>
            </a:pPr>
            <a:r>
              <a:rPr lang="lv-LV" b="1" dirty="0" smtClean="0">
                <a:latin typeface="Times New Roman" pitchFamily="18" charset="0"/>
                <a:cs typeface="Times New Roman" pitchFamily="18" charset="0"/>
              </a:rPr>
              <a:t>B</a:t>
            </a:r>
            <a:endParaRPr lang="en-US" b="1" dirty="0">
              <a:latin typeface="Times New Roman" pitchFamily="18" charset="0"/>
              <a:ea typeface="Calibri" panose="020F0502020204030204" pitchFamily="34" charset="0"/>
              <a:cs typeface="Times New Roman" pitchFamily="18" charset="0"/>
            </a:endParaRPr>
          </a:p>
        </p:txBody>
      </p:sp>
      <p:sp>
        <p:nvSpPr>
          <p:cNvPr id="22" name="Freeform 21"/>
          <p:cNvSpPr/>
          <p:nvPr/>
        </p:nvSpPr>
        <p:spPr>
          <a:xfrm>
            <a:off x="4668157" y="4072466"/>
            <a:ext cx="691481" cy="1558169"/>
          </a:xfrm>
          <a:custGeom>
            <a:avLst/>
            <a:gdLst>
              <a:gd name="connsiteX0" fmla="*/ 541565 w 541565"/>
              <a:gd name="connsiteY0" fmla="*/ 5443 h 468086"/>
              <a:gd name="connsiteX1" fmla="*/ 525236 w 541565"/>
              <a:gd name="connsiteY1" fmla="*/ 57150 h 468086"/>
              <a:gd name="connsiteX2" fmla="*/ 506186 w 541565"/>
              <a:gd name="connsiteY2" fmla="*/ 125186 h 468086"/>
              <a:gd name="connsiteX3" fmla="*/ 481693 w 541565"/>
              <a:gd name="connsiteY3" fmla="*/ 198664 h 468086"/>
              <a:gd name="connsiteX4" fmla="*/ 459922 w 541565"/>
              <a:gd name="connsiteY4" fmla="*/ 274864 h 468086"/>
              <a:gd name="connsiteX5" fmla="*/ 440872 w 541565"/>
              <a:gd name="connsiteY5" fmla="*/ 342900 h 468086"/>
              <a:gd name="connsiteX6" fmla="*/ 405493 w 541565"/>
              <a:gd name="connsiteY6" fmla="*/ 435429 h 468086"/>
              <a:gd name="connsiteX7" fmla="*/ 400050 w 541565"/>
              <a:gd name="connsiteY7" fmla="*/ 468086 h 468086"/>
              <a:gd name="connsiteX8" fmla="*/ 0 w 541565"/>
              <a:gd name="connsiteY8" fmla="*/ 465364 h 468086"/>
              <a:gd name="connsiteX9" fmla="*/ 5443 w 541565"/>
              <a:gd name="connsiteY9" fmla="*/ 0 h 468086"/>
              <a:gd name="connsiteX10" fmla="*/ 541565 w 541565"/>
              <a:gd name="connsiteY10" fmla="*/ 5443 h 468086"/>
              <a:gd name="connsiteX0" fmla="*/ 543379 w 543379"/>
              <a:gd name="connsiteY0" fmla="*/ 1095526 h 1558169"/>
              <a:gd name="connsiteX1" fmla="*/ 527050 w 543379"/>
              <a:gd name="connsiteY1" fmla="*/ 1147233 h 1558169"/>
              <a:gd name="connsiteX2" fmla="*/ 508000 w 543379"/>
              <a:gd name="connsiteY2" fmla="*/ 1215269 h 1558169"/>
              <a:gd name="connsiteX3" fmla="*/ 483507 w 543379"/>
              <a:gd name="connsiteY3" fmla="*/ 1288747 h 1558169"/>
              <a:gd name="connsiteX4" fmla="*/ 461736 w 543379"/>
              <a:gd name="connsiteY4" fmla="*/ 1364947 h 1558169"/>
              <a:gd name="connsiteX5" fmla="*/ 442686 w 543379"/>
              <a:gd name="connsiteY5" fmla="*/ 1432983 h 1558169"/>
              <a:gd name="connsiteX6" fmla="*/ 407307 w 543379"/>
              <a:gd name="connsiteY6" fmla="*/ 1525512 h 1558169"/>
              <a:gd name="connsiteX7" fmla="*/ 401864 w 543379"/>
              <a:gd name="connsiteY7" fmla="*/ 1558169 h 1558169"/>
              <a:gd name="connsiteX8" fmla="*/ 1814 w 543379"/>
              <a:gd name="connsiteY8" fmla="*/ 1555447 h 1558169"/>
              <a:gd name="connsiteX9" fmla="*/ 1814 w 543379"/>
              <a:gd name="connsiteY9" fmla="*/ 0 h 1558169"/>
              <a:gd name="connsiteX10" fmla="*/ 543379 w 543379"/>
              <a:gd name="connsiteY10" fmla="*/ 1095526 h 1558169"/>
              <a:gd name="connsiteX0" fmla="*/ 543379 w 543379"/>
              <a:gd name="connsiteY0" fmla="*/ 1095526 h 1558169"/>
              <a:gd name="connsiteX1" fmla="*/ 527050 w 543379"/>
              <a:gd name="connsiteY1" fmla="*/ 1147233 h 1558169"/>
              <a:gd name="connsiteX2" fmla="*/ 508000 w 543379"/>
              <a:gd name="connsiteY2" fmla="*/ 1215269 h 1558169"/>
              <a:gd name="connsiteX3" fmla="*/ 483507 w 543379"/>
              <a:gd name="connsiteY3" fmla="*/ 1288747 h 1558169"/>
              <a:gd name="connsiteX4" fmla="*/ 461736 w 543379"/>
              <a:gd name="connsiteY4" fmla="*/ 1364947 h 1558169"/>
              <a:gd name="connsiteX5" fmla="*/ 442686 w 543379"/>
              <a:gd name="connsiteY5" fmla="*/ 1432983 h 1558169"/>
              <a:gd name="connsiteX6" fmla="*/ 407307 w 543379"/>
              <a:gd name="connsiteY6" fmla="*/ 1525512 h 1558169"/>
              <a:gd name="connsiteX7" fmla="*/ 401864 w 543379"/>
              <a:gd name="connsiteY7" fmla="*/ 1558169 h 1558169"/>
              <a:gd name="connsiteX8" fmla="*/ 1814 w 543379"/>
              <a:gd name="connsiteY8" fmla="*/ 1555447 h 1558169"/>
              <a:gd name="connsiteX9" fmla="*/ 1814 w 543379"/>
              <a:gd name="connsiteY9" fmla="*/ 0 h 1558169"/>
              <a:gd name="connsiteX10" fmla="*/ 248154 w 543379"/>
              <a:gd name="connsiteY10" fmla="*/ 496712 h 1558169"/>
              <a:gd name="connsiteX11" fmla="*/ 543379 w 543379"/>
              <a:gd name="connsiteY11" fmla="*/ 1095526 h 1558169"/>
              <a:gd name="connsiteX0" fmla="*/ 543379 w 691481"/>
              <a:gd name="connsiteY0" fmla="*/ 1095526 h 1558169"/>
              <a:gd name="connsiteX1" fmla="*/ 527050 w 691481"/>
              <a:gd name="connsiteY1" fmla="*/ 1147233 h 1558169"/>
              <a:gd name="connsiteX2" fmla="*/ 508000 w 691481"/>
              <a:gd name="connsiteY2" fmla="*/ 1215269 h 1558169"/>
              <a:gd name="connsiteX3" fmla="*/ 483507 w 691481"/>
              <a:gd name="connsiteY3" fmla="*/ 1288747 h 1558169"/>
              <a:gd name="connsiteX4" fmla="*/ 461736 w 691481"/>
              <a:gd name="connsiteY4" fmla="*/ 1364947 h 1558169"/>
              <a:gd name="connsiteX5" fmla="*/ 442686 w 691481"/>
              <a:gd name="connsiteY5" fmla="*/ 1432983 h 1558169"/>
              <a:gd name="connsiteX6" fmla="*/ 407307 w 691481"/>
              <a:gd name="connsiteY6" fmla="*/ 1525512 h 1558169"/>
              <a:gd name="connsiteX7" fmla="*/ 401864 w 691481"/>
              <a:gd name="connsiteY7" fmla="*/ 1558169 h 1558169"/>
              <a:gd name="connsiteX8" fmla="*/ 1814 w 691481"/>
              <a:gd name="connsiteY8" fmla="*/ 1555447 h 1558169"/>
              <a:gd name="connsiteX9" fmla="*/ 1814 w 691481"/>
              <a:gd name="connsiteY9" fmla="*/ 0 h 1558169"/>
              <a:gd name="connsiteX10" fmla="*/ 691481 w 691481"/>
              <a:gd name="connsiteY10" fmla="*/ 0 h 1558169"/>
              <a:gd name="connsiteX11" fmla="*/ 543379 w 691481"/>
              <a:gd name="connsiteY11" fmla="*/ 1095526 h 1558169"/>
              <a:gd name="connsiteX0" fmla="*/ 543379 w 691481"/>
              <a:gd name="connsiteY0" fmla="*/ 1095526 h 1558169"/>
              <a:gd name="connsiteX1" fmla="*/ 527050 w 691481"/>
              <a:gd name="connsiteY1" fmla="*/ 1147233 h 1558169"/>
              <a:gd name="connsiteX2" fmla="*/ 508000 w 691481"/>
              <a:gd name="connsiteY2" fmla="*/ 1215269 h 1558169"/>
              <a:gd name="connsiteX3" fmla="*/ 483507 w 691481"/>
              <a:gd name="connsiteY3" fmla="*/ 1288747 h 1558169"/>
              <a:gd name="connsiteX4" fmla="*/ 461736 w 691481"/>
              <a:gd name="connsiteY4" fmla="*/ 1364947 h 1558169"/>
              <a:gd name="connsiteX5" fmla="*/ 442686 w 691481"/>
              <a:gd name="connsiteY5" fmla="*/ 1432983 h 1558169"/>
              <a:gd name="connsiteX6" fmla="*/ 407307 w 691481"/>
              <a:gd name="connsiteY6" fmla="*/ 1525512 h 1558169"/>
              <a:gd name="connsiteX7" fmla="*/ 401864 w 691481"/>
              <a:gd name="connsiteY7" fmla="*/ 1558169 h 1558169"/>
              <a:gd name="connsiteX8" fmla="*/ 1814 w 691481"/>
              <a:gd name="connsiteY8" fmla="*/ 1555447 h 1558169"/>
              <a:gd name="connsiteX9" fmla="*/ 1814 w 691481"/>
              <a:gd name="connsiteY9" fmla="*/ 0 h 1558169"/>
              <a:gd name="connsiteX10" fmla="*/ 691481 w 691481"/>
              <a:gd name="connsiteY10" fmla="*/ 0 h 1558169"/>
              <a:gd name="connsiteX11" fmla="*/ 631976 w 691481"/>
              <a:gd name="connsiteY11" fmla="*/ 462845 h 1558169"/>
              <a:gd name="connsiteX12" fmla="*/ 543379 w 691481"/>
              <a:gd name="connsiteY12" fmla="*/ 1095526 h 1558169"/>
              <a:gd name="connsiteX0" fmla="*/ 543379 w 691481"/>
              <a:gd name="connsiteY0" fmla="*/ 1095526 h 1558169"/>
              <a:gd name="connsiteX1" fmla="*/ 527050 w 691481"/>
              <a:gd name="connsiteY1" fmla="*/ 1147233 h 1558169"/>
              <a:gd name="connsiteX2" fmla="*/ 508000 w 691481"/>
              <a:gd name="connsiteY2" fmla="*/ 1215269 h 1558169"/>
              <a:gd name="connsiteX3" fmla="*/ 483507 w 691481"/>
              <a:gd name="connsiteY3" fmla="*/ 1288747 h 1558169"/>
              <a:gd name="connsiteX4" fmla="*/ 461736 w 691481"/>
              <a:gd name="connsiteY4" fmla="*/ 1364947 h 1558169"/>
              <a:gd name="connsiteX5" fmla="*/ 442686 w 691481"/>
              <a:gd name="connsiteY5" fmla="*/ 1432983 h 1558169"/>
              <a:gd name="connsiteX6" fmla="*/ 407307 w 691481"/>
              <a:gd name="connsiteY6" fmla="*/ 1525512 h 1558169"/>
              <a:gd name="connsiteX7" fmla="*/ 401864 w 691481"/>
              <a:gd name="connsiteY7" fmla="*/ 1558169 h 1558169"/>
              <a:gd name="connsiteX8" fmla="*/ 1814 w 691481"/>
              <a:gd name="connsiteY8" fmla="*/ 1555447 h 1558169"/>
              <a:gd name="connsiteX9" fmla="*/ 1814 w 691481"/>
              <a:gd name="connsiteY9" fmla="*/ 0 h 1558169"/>
              <a:gd name="connsiteX10" fmla="*/ 691481 w 691481"/>
              <a:gd name="connsiteY10" fmla="*/ 0 h 1558169"/>
              <a:gd name="connsiteX11" fmla="*/ 691481 w 691481"/>
              <a:gd name="connsiteY11" fmla="*/ 468490 h 1558169"/>
              <a:gd name="connsiteX12" fmla="*/ 543379 w 691481"/>
              <a:gd name="connsiteY12" fmla="*/ 1095526 h 1558169"/>
              <a:gd name="connsiteX0" fmla="*/ 543379 w 691481"/>
              <a:gd name="connsiteY0" fmla="*/ 1095526 h 1558169"/>
              <a:gd name="connsiteX1" fmla="*/ 527050 w 691481"/>
              <a:gd name="connsiteY1" fmla="*/ 1147233 h 1558169"/>
              <a:gd name="connsiteX2" fmla="*/ 508000 w 691481"/>
              <a:gd name="connsiteY2" fmla="*/ 1215269 h 1558169"/>
              <a:gd name="connsiteX3" fmla="*/ 483507 w 691481"/>
              <a:gd name="connsiteY3" fmla="*/ 1288747 h 1558169"/>
              <a:gd name="connsiteX4" fmla="*/ 461736 w 691481"/>
              <a:gd name="connsiteY4" fmla="*/ 1364947 h 1558169"/>
              <a:gd name="connsiteX5" fmla="*/ 442686 w 691481"/>
              <a:gd name="connsiteY5" fmla="*/ 1432983 h 1558169"/>
              <a:gd name="connsiteX6" fmla="*/ 407307 w 691481"/>
              <a:gd name="connsiteY6" fmla="*/ 1525512 h 1558169"/>
              <a:gd name="connsiteX7" fmla="*/ 401864 w 691481"/>
              <a:gd name="connsiteY7" fmla="*/ 1558169 h 1558169"/>
              <a:gd name="connsiteX8" fmla="*/ 1814 w 691481"/>
              <a:gd name="connsiteY8" fmla="*/ 1555447 h 1558169"/>
              <a:gd name="connsiteX9" fmla="*/ 1814 w 691481"/>
              <a:gd name="connsiteY9" fmla="*/ 0 h 1558169"/>
              <a:gd name="connsiteX10" fmla="*/ 691481 w 691481"/>
              <a:gd name="connsiteY10" fmla="*/ 0 h 1558169"/>
              <a:gd name="connsiteX11" fmla="*/ 668903 w 691481"/>
              <a:gd name="connsiteY11" fmla="*/ 471312 h 1558169"/>
              <a:gd name="connsiteX12" fmla="*/ 543379 w 691481"/>
              <a:gd name="connsiteY12" fmla="*/ 1095526 h 1558169"/>
              <a:gd name="connsiteX0" fmla="*/ 543379 w 691481"/>
              <a:gd name="connsiteY0" fmla="*/ 1095526 h 1558169"/>
              <a:gd name="connsiteX1" fmla="*/ 527050 w 691481"/>
              <a:gd name="connsiteY1" fmla="*/ 1147233 h 1558169"/>
              <a:gd name="connsiteX2" fmla="*/ 508000 w 691481"/>
              <a:gd name="connsiteY2" fmla="*/ 1215269 h 1558169"/>
              <a:gd name="connsiteX3" fmla="*/ 483507 w 691481"/>
              <a:gd name="connsiteY3" fmla="*/ 1288747 h 1558169"/>
              <a:gd name="connsiteX4" fmla="*/ 461736 w 691481"/>
              <a:gd name="connsiteY4" fmla="*/ 1364947 h 1558169"/>
              <a:gd name="connsiteX5" fmla="*/ 442686 w 691481"/>
              <a:gd name="connsiteY5" fmla="*/ 1432983 h 1558169"/>
              <a:gd name="connsiteX6" fmla="*/ 407307 w 691481"/>
              <a:gd name="connsiteY6" fmla="*/ 1525512 h 1558169"/>
              <a:gd name="connsiteX7" fmla="*/ 401864 w 691481"/>
              <a:gd name="connsiteY7" fmla="*/ 1558169 h 1558169"/>
              <a:gd name="connsiteX8" fmla="*/ 1814 w 691481"/>
              <a:gd name="connsiteY8" fmla="*/ 1555447 h 1558169"/>
              <a:gd name="connsiteX9" fmla="*/ 1814 w 691481"/>
              <a:gd name="connsiteY9" fmla="*/ 0 h 1558169"/>
              <a:gd name="connsiteX10" fmla="*/ 691481 w 691481"/>
              <a:gd name="connsiteY10" fmla="*/ 0 h 1558169"/>
              <a:gd name="connsiteX11" fmla="*/ 668903 w 691481"/>
              <a:gd name="connsiteY11" fmla="*/ 471312 h 1558169"/>
              <a:gd name="connsiteX12" fmla="*/ 600932 w 691481"/>
              <a:gd name="connsiteY12" fmla="*/ 795867 h 1558169"/>
              <a:gd name="connsiteX13" fmla="*/ 543379 w 691481"/>
              <a:gd name="connsiteY13" fmla="*/ 1095526 h 1558169"/>
              <a:gd name="connsiteX0" fmla="*/ 543379 w 691481"/>
              <a:gd name="connsiteY0" fmla="*/ 1095526 h 1558169"/>
              <a:gd name="connsiteX1" fmla="*/ 527050 w 691481"/>
              <a:gd name="connsiteY1" fmla="*/ 1147233 h 1558169"/>
              <a:gd name="connsiteX2" fmla="*/ 508000 w 691481"/>
              <a:gd name="connsiteY2" fmla="*/ 1215269 h 1558169"/>
              <a:gd name="connsiteX3" fmla="*/ 483507 w 691481"/>
              <a:gd name="connsiteY3" fmla="*/ 1288747 h 1558169"/>
              <a:gd name="connsiteX4" fmla="*/ 461736 w 691481"/>
              <a:gd name="connsiteY4" fmla="*/ 1364947 h 1558169"/>
              <a:gd name="connsiteX5" fmla="*/ 442686 w 691481"/>
              <a:gd name="connsiteY5" fmla="*/ 1432983 h 1558169"/>
              <a:gd name="connsiteX6" fmla="*/ 407307 w 691481"/>
              <a:gd name="connsiteY6" fmla="*/ 1525512 h 1558169"/>
              <a:gd name="connsiteX7" fmla="*/ 401864 w 691481"/>
              <a:gd name="connsiteY7" fmla="*/ 1558169 h 1558169"/>
              <a:gd name="connsiteX8" fmla="*/ 1814 w 691481"/>
              <a:gd name="connsiteY8" fmla="*/ 1555447 h 1558169"/>
              <a:gd name="connsiteX9" fmla="*/ 1814 w 691481"/>
              <a:gd name="connsiteY9" fmla="*/ 0 h 1558169"/>
              <a:gd name="connsiteX10" fmla="*/ 691481 w 691481"/>
              <a:gd name="connsiteY10" fmla="*/ 0 h 1558169"/>
              <a:gd name="connsiteX11" fmla="*/ 668903 w 691481"/>
              <a:gd name="connsiteY11" fmla="*/ 471312 h 1558169"/>
              <a:gd name="connsiteX12" fmla="*/ 620688 w 691481"/>
              <a:gd name="connsiteY12" fmla="*/ 807156 h 1558169"/>
              <a:gd name="connsiteX13" fmla="*/ 543379 w 691481"/>
              <a:gd name="connsiteY13" fmla="*/ 1095526 h 155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1481" h="1558169">
                <a:moveTo>
                  <a:pt x="543379" y="1095526"/>
                </a:moveTo>
                <a:lnTo>
                  <a:pt x="527050" y="1147233"/>
                </a:lnTo>
                <a:lnTo>
                  <a:pt x="508000" y="1215269"/>
                </a:lnTo>
                <a:lnTo>
                  <a:pt x="483507" y="1288747"/>
                </a:lnTo>
                <a:lnTo>
                  <a:pt x="461736" y="1364947"/>
                </a:lnTo>
                <a:lnTo>
                  <a:pt x="442686" y="1432983"/>
                </a:lnTo>
                <a:lnTo>
                  <a:pt x="407307" y="1525512"/>
                </a:lnTo>
                <a:lnTo>
                  <a:pt x="401864" y="1558169"/>
                </a:lnTo>
                <a:lnTo>
                  <a:pt x="1814" y="1555447"/>
                </a:lnTo>
                <a:cubicBezTo>
                  <a:pt x="3628" y="1400326"/>
                  <a:pt x="0" y="155121"/>
                  <a:pt x="1814" y="0"/>
                </a:cubicBezTo>
                <a:lnTo>
                  <a:pt x="691481" y="0"/>
                </a:lnTo>
                <a:lnTo>
                  <a:pt x="668903" y="471312"/>
                </a:lnTo>
                <a:lnTo>
                  <a:pt x="620688" y="807156"/>
                </a:lnTo>
                <a:lnTo>
                  <a:pt x="543379" y="1095526"/>
                </a:lnTo>
                <a:close/>
              </a:path>
            </a:pathLst>
          </a:custGeom>
          <a:solidFill>
            <a:srgbClr val="99CCFF"/>
          </a:solidFill>
          <a:ln w="31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a:p>
        </p:txBody>
      </p:sp>
      <p:sp>
        <p:nvSpPr>
          <p:cNvPr id="23" name="Freeform 22"/>
          <p:cNvSpPr/>
          <p:nvPr/>
        </p:nvSpPr>
        <p:spPr>
          <a:xfrm flipH="1">
            <a:off x="4938651" y="4498113"/>
            <a:ext cx="1366091" cy="506776"/>
          </a:xfrm>
          <a:custGeom>
            <a:avLst/>
            <a:gdLst>
              <a:gd name="connsiteX0" fmla="*/ 1366091 w 1366091"/>
              <a:gd name="connsiteY0" fmla="*/ 0 h 506776"/>
              <a:gd name="connsiteX1" fmla="*/ 1233889 w 1366091"/>
              <a:gd name="connsiteY1" fmla="*/ 110168 h 506776"/>
              <a:gd name="connsiteX2" fmla="*/ 1068636 w 1366091"/>
              <a:gd name="connsiteY2" fmla="*/ 220337 h 506776"/>
              <a:gd name="connsiteX3" fmla="*/ 848299 w 1366091"/>
              <a:gd name="connsiteY3" fmla="*/ 330506 h 506776"/>
              <a:gd name="connsiteX4" fmla="*/ 517793 w 1366091"/>
              <a:gd name="connsiteY4" fmla="*/ 429657 h 506776"/>
              <a:gd name="connsiteX5" fmla="*/ 297455 w 1366091"/>
              <a:gd name="connsiteY5" fmla="*/ 473725 h 506776"/>
              <a:gd name="connsiteX6" fmla="*/ 55084 w 1366091"/>
              <a:gd name="connsiteY6" fmla="*/ 506776 h 506776"/>
              <a:gd name="connsiteX7" fmla="*/ 0 w 1366091"/>
              <a:gd name="connsiteY7" fmla="*/ 506776 h 50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6091" h="506776">
                <a:moveTo>
                  <a:pt x="1366091" y="0"/>
                </a:moveTo>
                <a:lnTo>
                  <a:pt x="1233889" y="110168"/>
                </a:lnTo>
                <a:lnTo>
                  <a:pt x="1068636" y="220337"/>
                </a:lnTo>
                <a:lnTo>
                  <a:pt x="848299" y="330506"/>
                </a:lnTo>
                <a:lnTo>
                  <a:pt x="517793" y="429657"/>
                </a:lnTo>
                <a:lnTo>
                  <a:pt x="297455" y="473725"/>
                </a:lnTo>
                <a:lnTo>
                  <a:pt x="55084" y="506776"/>
                </a:lnTo>
                <a:lnTo>
                  <a:pt x="0" y="506776"/>
                </a:lnTo>
              </a:path>
            </a:pathLst>
          </a:custGeom>
          <a:ln w="22225">
            <a:solidFill>
              <a:srgbClr val="0000FF"/>
            </a:solidFill>
            <a:prstDash val="sysDash"/>
            <a:tail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lv-LV"/>
          </a:p>
        </p:txBody>
      </p:sp>
      <p:sp>
        <p:nvSpPr>
          <p:cNvPr id="24" name="Rectangle 23"/>
          <p:cNvSpPr/>
          <p:nvPr/>
        </p:nvSpPr>
        <p:spPr>
          <a:xfrm rot="16200000">
            <a:off x="3622542" y="2504280"/>
            <a:ext cx="2711628" cy="384721"/>
          </a:xfrm>
          <a:prstGeom prst="rect">
            <a:avLst/>
          </a:prstGeom>
          <a:solidFill>
            <a:schemeClr val="bg1">
              <a:alpha val="60000"/>
            </a:schemeClr>
          </a:solidFill>
        </p:spPr>
        <p:txBody>
          <a:bodyPr wrap="square" lIns="36000" tIns="0" rIns="36000" bIns="0">
            <a:spAutoFit/>
          </a:bodyPr>
          <a:lstStyle/>
          <a:p>
            <a:pPr>
              <a:lnSpc>
                <a:spcPts val="1500"/>
              </a:lnSpc>
            </a:pPr>
            <a:r>
              <a:rPr lang="lv-LV" sz="1400" dirty="0" smtClean="0"/>
              <a:t>Surface of water in the river during spring flood period</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27" name="Rectangle 26"/>
          <p:cNvSpPr/>
          <p:nvPr/>
        </p:nvSpPr>
        <p:spPr>
          <a:xfrm>
            <a:off x="4786021" y="5062715"/>
            <a:ext cx="1884343" cy="359073"/>
          </a:xfrm>
          <a:prstGeom prst="rect">
            <a:avLst/>
          </a:prstGeom>
          <a:solidFill>
            <a:schemeClr val="bg1">
              <a:alpha val="65000"/>
            </a:schemeClr>
          </a:solidFill>
        </p:spPr>
        <p:txBody>
          <a:bodyPr wrap="square" lIns="36000" tIns="0" rIns="36000" bIns="0">
            <a:spAutoFit/>
          </a:bodyPr>
          <a:lstStyle/>
          <a:p>
            <a:pPr algn="ctr">
              <a:lnSpc>
                <a:spcPts val="1400"/>
              </a:lnSpc>
            </a:pPr>
            <a:r>
              <a:rPr lang="lv-LV" sz="1400" dirty="0" smtClean="0">
                <a:solidFill>
                  <a:srgbClr val="0000FF"/>
                </a:solidFill>
              </a:rPr>
              <a:t>drainage of groundwater to the wetland</a:t>
            </a:r>
            <a:endParaRPr lang="en-US" sz="1400" dirty="0">
              <a:solidFill>
                <a:srgbClr val="0000FF"/>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50714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1000"/>
                                        <p:tgtEl>
                                          <p:spTgt spid="23"/>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pic>
        <p:nvPicPr>
          <p:cNvPr id="9" name="Picture 8" descr="Dunaburg_cietoksnis_1944.JPG"/>
          <p:cNvPicPr>
            <a:picLocks noChangeAspect="1"/>
          </p:cNvPicPr>
          <p:nvPr/>
        </p:nvPicPr>
        <p:blipFill>
          <a:blip r:embed="rId3" cstate="print"/>
          <a:stretch>
            <a:fillRect/>
          </a:stretch>
        </p:blipFill>
        <p:spPr>
          <a:xfrm>
            <a:off x="3441913" y="1513880"/>
            <a:ext cx="4917991" cy="4906737"/>
          </a:xfrm>
          <a:prstGeom prst="rect">
            <a:avLst/>
          </a:prstGeom>
        </p:spPr>
      </p:pic>
      <p:sp>
        <p:nvSpPr>
          <p:cNvPr id="10" name="Rectangle 9"/>
          <p:cNvSpPr/>
          <p:nvPr/>
        </p:nvSpPr>
        <p:spPr>
          <a:xfrm>
            <a:off x="59691" y="6465794"/>
            <a:ext cx="11813060" cy="400110"/>
          </a:xfrm>
          <a:prstGeom prst="rect">
            <a:avLst/>
          </a:prstGeom>
          <a:solidFill>
            <a:schemeClr val="bg1">
              <a:alpha val="60000"/>
            </a:schemeClr>
          </a:solidFill>
        </p:spPr>
        <p:txBody>
          <a:bodyPr wrap="square">
            <a:spAutoFit/>
          </a:bodyPr>
          <a:lstStyle/>
          <a:p>
            <a:pPr algn="ctr"/>
            <a:r>
              <a:rPr lang="lv-LV" sz="2000" dirty="0" smtClean="0"/>
              <a:t>    Luftwaffe (Nazi German Air Force) vertical aerial reconnaissance photograph, 1944.</a:t>
            </a: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2" name="Date Placeholder 11"/>
          <p:cNvSpPr>
            <a:spLocks noGrp="1"/>
          </p:cNvSpPr>
          <p:nvPr>
            <p:ph type="dt" sz="half" idx="10"/>
          </p:nvPr>
        </p:nvSpPr>
        <p:spPr/>
        <p:txBody>
          <a:bodyPr/>
          <a:lstStyle/>
          <a:p>
            <a:fld id="{0B823FDD-1103-4FDB-9F27-2827CE4EF4AD}" type="datetime9">
              <a:rPr lang="en-US" smtClean="0"/>
              <a:pPr/>
              <a:t>3/9/2021 10:38:53 AM</a:t>
            </a:fld>
            <a:endParaRPr lang="en-US"/>
          </a:p>
        </p:txBody>
      </p:sp>
      <p:sp>
        <p:nvSpPr>
          <p:cNvPr id="13" name="Slide Number Placeholder 12"/>
          <p:cNvSpPr>
            <a:spLocks noGrp="1"/>
          </p:cNvSpPr>
          <p:nvPr>
            <p:ph type="sldNum" sz="quarter" idx="12"/>
          </p:nvPr>
        </p:nvSpPr>
        <p:spPr/>
        <p:txBody>
          <a:bodyPr/>
          <a:lstStyle/>
          <a:p>
            <a:fld id="{A96CFC63-935C-44D7-9FFC-CD215679A700}" type="slidenum">
              <a:rPr lang="en-US" smtClean="0"/>
              <a:pPr/>
              <a:t>21</a:t>
            </a:fld>
            <a:endParaRPr lang="en-US"/>
          </a:p>
        </p:txBody>
      </p:sp>
    </p:spTree>
    <p:extLst>
      <p:ext uri="{BB962C8B-B14F-4D97-AF65-F5344CB8AC3E}">
        <p14:creationId xmlns:p14="http://schemas.microsoft.com/office/powerpoint/2010/main" xmlns="" val="35071449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pic>
        <p:nvPicPr>
          <p:cNvPr id="7" name="Picture 6" descr="Esplanades_kiru_kolonijas_teritorija_aerofoto_1944.jpg"/>
          <p:cNvPicPr>
            <a:picLocks noChangeAspect="1"/>
          </p:cNvPicPr>
          <p:nvPr/>
        </p:nvPicPr>
        <p:blipFill>
          <a:blip r:embed="rId3" cstate="print"/>
          <a:stretch>
            <a:fillRect/>
          </a:stretch>
        </p:blipFill>
        <p:spPr>
          <a:xfrm>
            <a:off x="1548251" y="1322609"/>
            <a:ext cx="4239456" cy="5143185"/>
          </a:xfrm>
          <a:prstGeom prst="rect">
            <a:avLst/>
          </a:prstGeom>
        </p:spPr>
      </p:pic>
      <p:pic>
        <p:nvPicPr>
          <p:cNvPr id="8" name="Picture 7" descr="Esplanades_kiru_kolonijas_teritorija_aerofoto_1944_contrast.jpg"/>
          <p:cNvPicPr>
            <a:picLocks noChangeAspect="1"/>
          </p:cNvPicPr>
          <p:nvPr/>
        </p:nvPicPr>
        <p:blipFill>
          <a:blip r:embed="rId4" cstate="print"/>
          <a:stretch>
            <a:fillRect/>
          </a:stretch>
        </p:blipFill>
        <p:spPr>
          <a:xfrm>
            <a:off x="1548251" y="1322609"/>
            <a:ext cx="4239457" cy="5143186"/>
          </a:xfrm>
          <a:prstGeom prst="rect">
            <a:avLst/>
          </a:prstGeom>
        </p:spPr>
      </p:pic>
      <p:sp>
        <p:nvSpPr>
          <p:cNvPr id="10" name="Rectangle 9"/>
          <p:cNvSpPr/>
          <p:nvPr/>
        </p:nvSpPr>
        <p:spPr>
          <a:xfrm>
            <a:off x="59691" y="6465794"/>
            <a:ext cx="11813060" cy="400110"/>
          </a:xfrm>
          <a:prstGeom prst="rect">
            <a:avLst/>
          </a:prstGeom>
          <a:solidFill>
            <a:schemeClr val="bg1">
              <a:alpha val="60000"/>
            </a:schemeClr>
          </a:solidFill>
        </p:spPr>
        <p:txBody>
          <a:bodyPr wrap="square">
            <a:spAutoFit/>
          </a:bodyPr>
          <a:lstStyle/>
          <a:p>
            <a:pPr algn="ctr"/>
            <a:r>
              <a:rPr lang="lv-LV" sz="2000" dirty="0" smtClean="0"/>
              <a:t>    Luftwaffe (Nazi German Air Force) vertical aerial reconnaissance photograph, 1944.</a:t>
            </a: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2" name="Picture 11" descr="Esplanades_kiru_kolonijas_teritorija_aerofoto_1944_contrast.jpg"/>
          <p:cNvPicPr>
            <a:picLocks noChangeAspect="1"/>
          </p:cNvPicPr>
          <p:nvPr/>
        </p:nvPicPr>
        <p:blipFill>
          <a:blip r:embed="rId4" cstate="print"/>
          <a:stretch>
            <a:fillRect/>
          </a:stretch>
        </p:blipFill>
        <p:spPr>
          <a:xfrm>
            <a:off x="6135743" y="1322609"/>
            <a:ext cx="4239457" cy="5143186"/>
          </a:xfrm>
          <a:prstGeom prst="rect">
            <a:avLst/>
          </a:prstGeom>
        </p:spPr>
      </p:pic>
      <p:sp>
        <p:nvSpPr>
          <p:cNvPr id="13" name="Date Placeholder 12"/>
          <p:cNvSpPr>
            <a:spLocks noGrp="1"/>
          </p:cNvSpPr>
          <p:nvPr>
            <p:ph type="dt" sz="half" idx="10"/>
          </p:nvPr>
        </p:nvSpPr>
        <p:spPr/>
        <p:txBody>
          <a:bodyPr/>
          <a:lstStyle/>
          <a:p>
            <a:fld id="{0056D0AB-5732-41B0-B841-DB02B234B246}" type="datetime9">
              <a:rPr lang="en-US" smtClean="0"/>
              <a:pPr/>
              <a:t>3/9/2021 10:39:20 AM</a:t>
            </a:fld>
            <a:endParaRPr lang="en-US"/>
          </a:p>
        </p:txBody>
      </p:sp>
      <p:sp>
        <p:nvSpPr>
          <p:cNvPr id="14" name="Slide Number Placeholder 13"/>
          <p:cNvSpPr>
            <a:spLocks noGrp="1"/>
          </p:cNvSpPr>
          <p:nvPr>
            <p:ph type="sldNum" sz="quarter" idx="12"/>
          </p:nvPr>
        </p:nvSpPr>
        <p:spPr/>
        <p:txBody>
          <a:bodyPr/>
          <a:lstStyle/>
          <a:p>
            <a:fld id="{A96CFC63-935C-44D7-9FFC-CD215679A700}" type="slidenum">
              <a:rPr lang="en-US" smtClean="0"/>
              <a:pPr/>
              <a:t>22</a:t>
            </a:fld>
            <a:endParaRPr lang="en-US"/>
          </a:p>
        </p:txBody>
      </p:sp>
      <p:sp>
        <p:nvSpPr>
          <p:cNvPr id="15" name="Rectangle 14"/>
          <p:cNvSpPr/>
          <p:nvPr/>
        </p:nvSpPr>
        <p:spPr>
          <a:xfrm>
            <a:off x="10375200" y="1643170"/>
            <a:ext cx="1569665" cy="577081"/>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processed image, filter </a:t>
            </a:r>
            <a:r>
              <a:rPr lang="lv-LV" sz="1400" dirty="0" smtClean="0">
                <a:latin typeface="Times New Roman" pitchFamily="18" charset="0"/>
                <a:cs typeface="Times New Roman" pitchFamily="18" charset="0"/>
              </a:rPr>
              <a:t>→</a:t>
            </a:r>
            <a:r>
              <a:rPr lang="lv-LV" sz="1400" dirty="0" smtClean="0"/>
              <a:t> gamma stretch; </a:t>
            </a:r>
            <a:r>
              <a:rPr lang="lv-LV" sz="1400" dirty="0" smtClean="0">
                <a:sym typeface="Symbol"/>
              </a:rPr>
              <a:t>=0,8</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5071449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3" presetClass="path" presetSubtype="0" accel="50000" decel="50000" fill="hold" nodeType="clickEffect">
                                  <p:stCondLst>
                                    <p:cond delay="0"/>
                                  </p:stCondLst>
                                  <p:childTnLst>
                                    <p:animMotion origin="layout" path="M 4.01146E-7 -1.31421E-6 L 0.37666 -1.31421E-6 " pathEditMode="relative" rAng="0" ptsTypes="AA">
                                      <p:cBhvr>
                                        <p:cTn id="11" dur="2000" fill="hold"/>
                                        <p:tgtEl>
                                          <p:spTgt spid="8"/>
                                        </p:tgtEl>
                                        <p:attrNameLst>
                                          <p:attrName>ppt_x</p:attrName>
                                          <p:attrName>ppt_y</p:attrName>
                                        </p:attrNameLst>
                                      </p:cBhvr>
                                      <p:rCtr x="188" y="0"/>
                                    </p:animMotion>
                                  </p:childTnLst>
                                </p:cTn>
                              </p:par>
                            </p:childTnLst>
                          </p:cTn>
                        </p:par>
                        <p:par>
                          <p:cTn id="12" fill="hold">
                            <p:stCondLst>
                              <p:cond delay="2000"/>
                            </p:stCondLst>
                            <p:childTnLst>
                              <p:par>
                                <p:cTn id="13" presetID="1" presetClass="exit" presetSubtype="0" fill="hold" nodeType="after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pic>
        <p:nvPicPr>
          <p:cNvPr id="7" name="Picture 6" descr="Esplanades_kiru_kolonijas_teritorija_aerofoto_1944.jpg"/>
          <p:cNvPicPr>
            <a:picLocks noChangeAspect="1"/>
          </p:cNvPicPr>
          <p:nvPr/>
        </p:nvPicPr>
        <p:blipFill>
          <a:blip r:embed="rId3" cstate="print"/>
          <a:stretch>
            <a:fillRect/>
          </a:stretch>
        </p:blipFill>
        <p:spPr>
          <a:xfrm>
            <a:off x="1548251" y="1322609"/>
            <a:ext cx="4239456" cy="5143185"/>
          </a:xfrm>
          <a:prstGeom prst="rect">
            <a:avLst/>
          </a:prstGeom>
        </p:spPr>
      </p:pic>
      <p:sp>
        <p:nvSpPr>
          <p:cNvPr id="10" name="Rectangle 9"/>
          <p:cNvSpPr/>
          <p:nvPr/>
        </p:nvSpPr>
        <p:spPr>
          <a:xfrm>
            <a:off x="59691" y="6465794"/>
            <a:ext cx="11813060" cy="400110"/>
          </a:xfrm>
          <a:prstGeom prst="rect">
            <a:avLst/>
          </a:prstGeom>
          <a:solidFill>
            <a:schemeClr val="bg1">
              <a:alpha val="60000"/>
            </a:schemeClr>
          </a:solidFill>
        </p:spPr>
        <p:txBody>
          <a:bodyPr wrap="square">
            <a:spAutoFit/>
          </a:bodyPr>
          <a:lstStyle/>
          <a:p>
            <a:pPr algn="ctr"/>
            <a:r>
              <a:rPr lang="lv-LV" sz="2000" dirty="0" smtClean="0"/>
              <a:t>    Luftwaffe (Nazi German Air Force) vertical aerial reconnaissance photograph, 1944.</a:t>
            </a: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2" name="Picture 11" descr="Esplanades_kiru_kolonijas_teritorija_aerofoto_1944_contrast.jpg"/>
          <p:cNvPicPr>
            <a:picLocks noChangeAspect="1"/>
          </p:cNvPicPr>
          <p:nvPr/>
        </p:nvPicPr>
        <p:blipFill>
          <a:blip r:embed="rId4" cstate="print"/>
          <a:stretch>
            <a:fillRect/>
          </a:stretch>
        </p:blipFill>
        <p:spPr>
          <a:xfrm>
            <a:off x="6135743" y="1322609"/>
            <a:ext cx="4239457" cy="5143186"/>
          </a:xfrm>
          <a:prstGeom prst="rect">
            <a:avLst/>
          </a:prstGeom>
        </p:spPr>
      </p:pic>
      <p:pic>
        <p:nvPicPr>
          <p:cNvPr id="9" name="Picture 8" descr="Esplanades_kiru_kolonijas_teritorija_aerofoto_1944_gravji.jpg"/>
          <p:cNvPicPr>
            <a:picLocks noChangeAspect="1"/>
          </p:cNvPicPr>
          <p:nvPr/>
        </p:nvPicPr>
        <p:blipFill>
          <a:blip r:embed="rId5" cstate="print"/>
          <a:stretch>
            <a:fillRect/>
          </a:stretch>
        </p:blipFill>
        <p:spPr>
          <a:xfrm>
            <a:off x="6135743" y="1322608"/>
            <a:ext cx="4239457" cy="5143186"/>
          </a:xfrm>
          <a:prstGeom prst="rect">
            <a:avLst/>
          </a:prstGeom>
        </p:spPr>
      </p:pic>
      <p:sp>
        <p:nvSpPr>
          <p:cNvPr id="13" name="Date Placeholder 12"/>
          <p:cNvSpPr>
            <a:spLocks noGrp="1"/>
          </p:cNvSpPr>
          <p:nvPr>
            <p:ph type="dt" sz="half" idx="10"/>
          </p:nvPr>
        </p:nvSpPr>
        <p:spPr/>
        <p:txBody>
          <a:bodyPr/>
          <a:lstStyle/>
          <a:p>
            <a:fld id="{0B4862C6-09D9-4903-806F-9391FF53DDD0}" type="datetime9">
              <a:rPr lang="en-US" smtClean="0"/>
              <a:pPr/>
              <a:t>3/9/2021 10:40:00 AM</a:t>
            </a:fld>
            <a:endParaRPr lang="en-US"/>
          </a:p>
        </p:txBody>
      </p:sp>
      <p:sp>
        <p:nvSpPr>
          <p:cNvPr id="14" name="Slide Number Placeholder 13"/>
          <p:cNvSpPr>
            <a:spLocks noGrp="1"/>
          </p:cNvSpPr>
          <p:nvPr>
            <p:ph type="sldNum" sz="quarter" idx="12"/>
          </p:nvPr>
        </p:nvSpPr>
        <p:spPr/>
        <p:txBody>
          <a:bodyPr/>
          <a:lstStyle/>
          <a:p>
            <a:fld id="{A96CFC63-935C-44D7-9FFC-CD215679A700}" type="slidenum">
              <a:rPr lang="en-US" smtClean="0"/>
              <a:pPr/>
              <a:t>23</a:t>
            </a:fld>
            <a:endParaRPr lang="en-US"/>
          </a:p>
        </p:txBody>
      </p:sp>
    </p:spTree>
    <p:extLst>
      <p:ext uri="{BB962C8B-B14F-4D97-AF65-F5344CB8AC3E}">
        <p14:creationId xmlns:p14="http://schemas.microsoft.com/office/powerpoint/2010/main" xmlns="" val="350714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Esplanades_kiru_kolonijas_teritorija_aerofoto_1944_contrast.jpg"/>
          <p:cNvPicPr>
            <a:picLocks noChangeAspect="1"/>
          </p:cNvPicPr>
          <p:nvPr/>
        </p:nvPicPr>
        <p:blipFill>
          <a:blip r:embed="rId2" cstate="print"/>
          <a:stretch>
            <a:fillRect/>
          </a:stretch>
        </p:blipFill>
        <p:spPr>
          <a:xfrm>
            <a:off x="6135743" y="1322609"/>
            <a:ext cx="4239457" cy="5143186"/>
          </a:xfrm>
          <a:prstGeom prst="rect">
            <a:avLst/>
          </a:prstGeom>
        </p:spPr>
      </p:pic>
      <p:pic>
        <p:nvPicPr>
          <p:cNvPr id="13" name="Picture 12" descr="Esplanades_kiru_kolonijas_teritorija_aerofoto_1944_vecgultne.jpg"/>
          <p:cNvPicPr>
            <a:picLocks noChangeAspect="1"/>
          </p:cNvPicPr>
          <p:nvPr/>
        </p:nvPicPr>
        <p:blipFill>
          <a:blip r:embed="rId3" cstate="print"/>
          <a:stretch>
            <a:fillRect/>
          </a:stretch>
        </p:blipFill>
        <p:spPr>
          <a:xfrm>
            <a:off x="6135743" y="1322608"/>
            <a:ext cx="4239457" cy="5143185"/>
          </a:xfrm>
          <a:prstGeom prst="rect">
            <a:avLst/>
          </a:prstGeom>
        </p:spPr>
      </p:pic>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pic>
        <p:nvPicPr>
          <p:cNvPr id="7" name="Picture 6" descr="Esplanades_kiru_kolonijas_teritorija_aerofoto_1944.jpg"/>
          <p:cNvPicPr>
            <a:picLocks noChangeAspect="1"/>
          </p:cNvPicPr>
          <p:nvPr/>
        </p:nvPicPr>
        <p:blipFill>
          <a:blip r:embed="rId5" cstate="print"/>
          <a:stretch>
            <a:fillRect/>
          </a:stretch>
        </p:blipFill>
        <p:spPr>
          <a:xfrm>
            <a:off x="1548251" y="1322609"/>
            <a:ext cx="4239456" cy="5143185"/>
          </a:xfrm>
          <a:prstGeom prst="rect">
            <a:avLst/>
          </a:prstGeom>
        </p:spPr>
      </p:pic>
      <p:sp>
        <p:nvSpPr>
          <p:cNvPr id="10" name="Rectangle 9"/>
          <p:cNvSpPr/>
          <p:nvPr/>
        </p:nvSpPr>
        <p:spPr>
          <a:xfrm>
            <a:off x="59691" y="6465794"/>
            <a:ext cx="11813060" cy="400110"/>
          </a:xfrm>
          <a:prstGeom prst="rect">
            <a:avLst/>
          </a:prstGeom>
          <a:solidFill>
            <a:schemeClr val="bg1">
              <a:alpha val="60000"/>
            </a:schemeClr>
          </a:solidFill>
        </p:spPr>
        <p:txBody>
          <a:bodyPr wrap="square">
            <a:spAutoFit/>
          </a:bodyPr>
          <a:lstStyle/>
          <a:p>
            <a:pPr algn="ctr"/>
            <a:r>
              <a:rPr lang="lv-LV" sz="2000" dirty="0" smtClean="0"/>
              <a:t>    Luftwaffe (Nazi German Air Force) vertical aerial reconnaissance photograph, 1944.</a:t>
            </a: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5" name="Date Placeholder 14"/>
          <p:cNvSpPr>
            <a:spLocks noGrp="1"/>
          </p:cNvSpPr>
          <p:nvPr>
            <p:ph type="dt" sz="half" idx="10"/>
          </p:nvPr>
        </p:nvSpPr>
        <p:spPr/>
        <p:txBody>
          <a:bodyPr/>
          <a:lstStyle/>
          <a:p>
            <a:fld id="{528BF6C1-3B6A-40FA-8F6D-777461479A34}" type="datetime9">
              <a:rPr lang="en-US" smtClean="0"/>
              <a:pPr/>
              <a:t>3/9/2021 10:40:24 AM</a:t>
            </a:fld>
            <a:endParaRPr lang="en-US"/>
          </a:p>
        </p:txBody>
      </p:sp>
      <p:sp>
        <p:nvSpPr>
          <p:cNvPr id="16" name="Slide Number Placeholder 15"/>
          <p:cNvSpPr>
            <a:spLocks noGrp="1"/>
          </p:cNvSpPr>
          <p:nvPr>
            <p:ph type="sldNum" sz="quarter" idx="12"/>
          </p:nvPr>
        </p:nvSpPr>
        <p:spPr/>
        <p:txBody>
          <a:bodyPr/>
          <a:lstStyle/>
          <a:p>
            <a:fld id="{A96CFC63-935C-44D7-9FFC-CD215679A700}" type="slidenum">
              <a:rPr lang="en-US" smtClean="0"/>
              <a:pPr/>
              <a:t>24</a:t>
            </a:fld>
            <a:endParaRPr lang="en-US"/>
          </a:p>
        </p:txBody>
      </p:sp>
    </p:spTree>
    <p:extLst>
      <p:ext uri="{BB962C8B-B14F-4D97-AF65-F5344CB8AC3E}">
        <p14:creationId xmlns:p14="http://schemas.microsoft.com/office/powerpoint/2010/main" xmlns="" val="350714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pic>
        <p:nvPicPr>
          <p:cNvPr id="7" name="Picture 6" descr="Esplanades_kiru_kolonijas_teritorija_aerofoto_1944.jpg"/>
          <p:cNvPicPr>
            <a:picLocks noChangeAspect="1"/>
          </p:cNvPicPr>
          <p:nvPr/>
        </p:nvPicPr>
        <p:blipFill>
          <a:blip r:embed="rId3" cstate="print"/>
          <a:stretch>
            <a:fillRect/>
          </a:stretch>
        </p:blipFill>
        <p:spPr>
          <a:xfrm>
            <a:off x="1548251" y="1322609"/>
            <a:ext cx="4239456" cy="5143185"/>
          </a:xfrm>
          <a:prstGeom prst="rect">
            <a:avLst/>
          </a:prstGeom>
        </p:spPr>
      </p:pic>
      <p:pic>
        <p:nvPicPr>
          <p:cNvPr id="12" name="Picture 11" descr="Esplanades_kiru_kolonijas_teritorija_aerofoto_1944_contrast.jpg"/>
          <p:cNvPicPr>
            <a:picLocks noChangeAspect="1"/>
          </p:cNvPicPr>
          <p:nvPr/>
        </p:nvPicPr>
        <p:blipFill>
          <a:blip r:embed="rId4" cstate="print"/>
          <a:stretch>
            <a:fillRect/>
          </a:stretch>
        </p:blipFill>
        <p:spPr>
          <a:xfrm>
            <a:off x="6135743" y="1322609"/>
            <a:ext cx="4239457" cy="5143186"/>
          </a:xfrm>
          <a:prstGeom prst="rect">
            <a:avLst/>
          </a:prstGeom>
        </p:spPr>
      </p:pic>
      <p:pic>
        <p:nvPicPr>
          <p:cNvPr id="14" name="Picture 13" descr="Esplanades_kiru_kolonijas_teritorija_aerofoto_2010.jpg"/>
          <p:cNvPicPr>
            <a:picLocks noChangeAspect="1"/>
          </p:cNvPicPr>
          <p:nvPr/>
        </p:nvPicPr>
        <p:blipFill>
          <a:blip r:embed="rId5" cstate="print"/>
          <a:stretch>
            <a:fillRect/>
          </a:stretch>
        </p:blipFill>
        <p:spPr>
          <a:xfrm>
            <a:off x="6135742" y="1322608"/>
            <a:ext cx="4239458" cy="5143186"/>
          </a:xfrm>
          <a:prstGeom prst="rect">
            <a:avLst/>
          </a:prstGeom>
        </p:spPr>
      </p:pic>
      <p:pic>
        <p:nvPicPr>
          <p:cNvPr id="15" name="Picture 14" descr="Esplanades_kiru_kolonijas_teritorija_aerofoto_1944_contrast.jpg"/>
          <p:cNvPicPr>
            <a:picLocks noChangeAspect="1"/>
          </p:cNvPicPr>
          <p:nvPr/>
        </p:nvPicPr>
        <p:blipFill>
          <a:blip r:embed="rId4" cstate="print"/>
          <a:stretch>
            <a:fillRect/>
          </a:stretch>
        </p:blipFill>
        <p:spPr>
          <a:xfrm>
            <a:off x="1548251" y="1322608"/>
            <a:ext cx="4239457" cy="5143186"/>
          </a:xfrm>
          <a:prstGeom prst="rect">
            <a:avLst/>
          </a:prstGeom>
        </p:spPr>
      </p:pic>
      <p:sp>
        <p:nvSpPr>
          <p:cNvPr id="16" name="Rectangle 15"/>
          <p:cNvSpPr/>
          <p:nvPr/>
        </p:nvSpPr>
        <p:spPr>
          <a:xfrm>
            <a:off x="59691" y="6465794"/>
            <a:ext cx="11813060" cy="400110"/>
          </a:xfrm>
          <a:prstGeom prst="rect">
            <a:avLst/>
          </a:prstGeom>
          <a:solidFill>
            <a:schemeClr val="bg1">
              <a:alpha val="60000"/>
            </a:schemeClr>
          </a:solidFill>
        </p:spPr>
        <p:txBody>
          <a:bodyPr wrap="square">
            <a:spAutoFit/>
          </a:bodyPr>
          <a:lstStyle/>
          <a:p>
            <a:pPr algn="ctr"/>
            <a:r>
              <a:rPr lang="lv-LV" sz="2000" dirty="0" smtClean="0"/>
              <a:t>    Luftwaffe (Nazi German Air Force) vertical aerial reconnaissance photograph, 1944.</a:t>
            </a: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0" name="Rectangle 9"/>
          <p:cNvSpPr/>
          <p:nvPr/>
        </p:nvSpPr>
        <p:spPr>
          <a:xfrm>
            <a:off x="1548251" y="6465794"/>
            <a:ext cx="4239457" cy="384721"/>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    Luftwaffe (Nazi German Air Force) vertical aerial reconnaissance photograph, 1944.</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7" name="Rectangle 16"/>
          <p:cNvSpPr/>
          <p:nvPr/>
        </p:nvSpPr>
        <p:spPr>
          <a:xfrm>
            <a:off x="6135742" y="6465795"/>
            <a:ext cx="4239457" cy="384721"/>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Latvian Geospatial Information Agency </a:t>
            </a:r>
          </a:p>
          <a:p>
            <a:pPr algn="ctr">
              <a:lnSpc>
                <a:spcPts val="1500"/>
              </a:lnSpc>
            </a:pPr>
            <a:r>
              <a:rPr lang="lv-LV" sz="1400" dirty="0" smtClean="0"/>
              <a:t>RGB orthophotomap, flown 29.06.2010.</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8" name="Picture 17" descr="Esplanades_kiru_kolonijas_teritorija_aerofoto_2010_gravji.jpg"/>
          <p:cNvPicPr>
            <a:picLocks noChangeAspect="1"/>
          </p:cNvPicPr>
          <p:nvPr/>
        </p:nvPicPr>
        <p:blipFill>
          <a:blip r:embed="rId6" cstate="print"/>
          <a:stretch>
            <a:fillRect/>
          </a:stretch>
        </p:blipFill>
        <p:spPr>
          <a:xfrm>
            <a:off x="6135743" y="1322608"/>
            <a:ext cx="4239456" cy="5143186"/>
          </a:xfrm>
          <a:prstGeom prst="rect">
            <a:avLst/>
          </a:prstGeom>
        </p:spPr>
      </p:pic>
      <p:sp>
        <p:nvSpPr>
          <p:cNvPr id="19" name="Date Placeholder 18"/>
          <p:cNvSpPr>
            <a:spLocks noGrp="1"/>
          </p:cNvSpPr>
          <p:nvPr>
            <p:ph type="dt" sz="half" idx="10"/>
          </p:nvPr>
        </p:nvSpPr>
        <p:spPr/>
        <p:txBody>
          <a:bodyPr/>
          <a:lstStyle/>
          <a:p>
            <a:fld id="{80FC929E-03A9-4029-B40C-2239725F9985}" type="datetime9">
              <a:rPr lang="en-US" smtClean="0"/>
              <a:pPr/>
              <a:t>3/9/2021 10:41:03 AM</a:t>
            </a:fld>
            <a:endParaRPr lang="en-US"/>
          </a:p>
        </p:txBody>
      </p:sp>
      <p:sp>
        <p:nvSpPr>
          <p:cNvPr id="20" name="Slide Number Placeholder 19"/>
          <p:cNvSpPr>
            <a:spLocks noGrp="1"/>
          </p:cNvSpPr>
          <p:nvPr>
            <p:ph type="sldNum" sz="quarter" idx="12"/>
          </p:nvPr>
        </p:nvSpPr>
        <p:spPr/>
        <p:txBody>
          <a:bodyPr/>
          <a:lstStyle/>
          <a:p>
            <a:fld id="{A96CFC63-935C-44D7-9FFC-CD215679A700}" type="slidenum">
              <a:rPr lang="en-US" smtClean="0"/>
              <a:pPr/>
              <a:t>25</a:t>
            </a:fld>
            <a:endParaRPr lang="en-US"/>
          </a:p>
        </p:txBody>
      </p:sp>
    </p:spTree>
    <p:extLst>
      <p:ext uri="{BB962C8B-B14F-4D97-AF65-F5344CB8AC3E}">
        <p14:creationId xmlns:p14="http://schemas.microsoft.com/office/powerpoint/2010/main" xmlns="" val="350714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2.94455E-6 -1.31421E-6 L -0.37621 -1.31421E-6 " pathEditMode="relative" rAng="0" ptsTypes="AA">
                                      <p:cBhvr>
                                        <p:cTn id="6" dur="2000" fill="hold"/>
                                        <p:tgtEl>
                                          <p:spTgt spid="12"/>
                                        </p:tgtEl>
                                        <p:attrNameLst>
                                          <p:attrName>ppt_x</p:attrName>
                                          <p:attrName>ppt_y</p:attrName>
                                        </p:attrNameLst>
                                      </p:cBhvr>
                                      <p:rCtr x="-188" y="0"/>
                                    </p:animMotion>
                                  </p:childTnLst>
                                </p:cTn>
                              </p:par>
                              <p:par>
                                <p:cTn id="7" presetID="10" presetClass="exit" presetSubtype="0" fill="hold" grpId="0" nodeType="withEffect">
                                  <p:stCondLst>
                                    <p:cond delay="0"/>
                                  </p:stCondLst>
                                  <p:childTnLst>
                                    <p:animEffect transition="out" filter="fade">
                                      <p:cBhvr>
                                        <p:cTn id="8" dur="2000"/>
                                        <p:tgtEl>
                                          <p:spTgt spid="16"/>
                                        </p:tgtEl>
                                      </p:cBhvr>
                                    </p:animEffect>
                                    <p:set>
                                      <p:cBhvr>
                                        <p:cTn id="9" dur="1" fill="hold">
                                          <p:stCondLst>
                                            <p:cond delay="1999"/>
                                          </p:stCondLst>
                                        </p:cTn>
                                        <p:tgtEl>
                                          <p:spTgt spid="16"/>
                                        </p:tgtEl>
                                        <p:attrNameLst>
                                          <p:attrName>style.visibility</p:attrName>
                                        </p:attrNameLst>
                                      </p:cBhvr>
                                      <p:to>
                                        <p:strVal val="hidden"/>
                                      </p:to>
                                    </p:set>
                                  </p:childTnLst>
                                </p:cTn>
                              </p:par>
                            </p:childTnLst>
                          </p:cTn>
                        </p:par>
                        <p:par>
                          <p:cTn id="10" fill="hold">
                            <p:stCondLst>
                              <p:cond delay="2000"/>
                            </p:stCondLst>
                            <p:childTnLst>
                              <p:par>
                                <p:cTn id="11" presetID="1" presetClass="exit" presetSubtype="0" fill="hold" nodeType="after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par>
                          <p:cTn id="13" fill="hold">
                            <p:stCondLst>
                              <p:cond delay="2000"/>
                            </p:stCondLst>
                            <p:childTnLst>
                              <p:par>
                                <p:cTn id="14" presetID="1" presetClass="exit" presetSubtype="0" fill="hold" nodeType="afterEffect">
                                  <p:stCondLst>
                                    <p:cond delay="0"/>
                                  </p:stCondLst>
                                  <p:childTnLst>
                                    <p:set>
                                      <p:cBhvr>
                                        <p:cTn id="15" dur="1" fill="hold">
                                          <p:stCondLst>
                                            <p:cond delay="0"/>
                                          </p:stCondLst>
                                        </p:cTn>
                                        <p:tgtEl>
                                          <p:spTgt spid="12"/>
                                        </p:tgtEl>
                                        <p:attrNameLst>
                                          <p:attrName>style.visibility</p:attrName>
                                        </p:attrNameLst>
                                      </p:cBhvr>
                                      <p:to>
                                        <p:strVal val="hidden"/>
                                      </p:to>
                                    </p:set>
                                  </p:childTnLst>
                                </p:cTn>
                              </p:par>
                            </p:childTnLst>
                          </p:cTn>
                        </p:par>
                        <p:par>
                          <p:cTn id="16" fill="hold">
                            <p:stCondLst>
                              <p:cond delay="2000"/>
                            </p:stCondLst>
                            <p:childTnLst>
                              <p:par>
                                <p:cTn id="17" presetID="1"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Esplanades_kiru_kolonijas_teritorija_aerofoto_2014_IR.jpg"/>
          <p:cNvPicPr>
            <a:picLocks noChangeAspect="1"/>
          </p:cNvPicPr>
          <p:nvPr/>
        </p:nvPicPr>
        <p:blipFill>
          <a:blip r:embed="rId2" cstate="print"/>
          <a:stretch>
            <a:fillRect/>
          </a:stretch>
        </p:blipFill>
        <p:spPr>
          <a:xfrm>
            <a:off x="6135741" y="1322608"/>
            <a:ext cx="4239457" cy="5143186"/>
          </a:xfrm>
          <a:prstGeom prst="rect">
            <a:avLst/>
          </a:prstGeom>
        </p:spPr>
      </p:pic>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10" name="Rectangle 9"/>
          <p:cNvSpPr/>
          <p:nvPr/>
        </p:nvSpPr>
        <p:spPr>
          <a:xfrm>
            <a:off x="1548251" y="6465794"/>
            <a:ext cx="4239457" cy="384721"/>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    Luftwaffe (Nazi German Air Force) vertical aerial reconnaissance photograph, 1944.</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7" name="Rectangle 16"/>
          <p:cNvSpPr/>
          <p:nvPr/>
        </p:nvSpPr>
        <p:spPr>
          <a:xfrm>
            <a:off x="6135742" y="6465795"/>
            <a:ext cx="4239457" cy="384721"/>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Latvian Geospatial Information Agency </a:t>
            </a:r>
          </a:p>
          <a:p>
            <a:pPr algn="ctr">
              <a:lnSpc>
                <a:spcPts val="1500"/>
              </a:lnSpc>
            </a:pPr>
            <a:r>
              <a:rPr lang="lv-LV" sz="1400" dirty="0" smtClean="0"/>
              <a:t>near-IR orthophotomap, 2014.</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8" name="Rectangle 17"/>
          <p:cNvSpPr/>
          <p:nvPr/>
        </p:nvSpPr>
        <p:spPr>
          <a:xfrm>
            <a:off x="10375198" y="2564445"/>
            <a:ext cx="1124935" cy="384721"/>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flown 27.04.2014.</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9" name="Rectangle 18"/>
          <p:cNvSpPr/>
          <p:nvPr/>
        </p:nvSpPr>
        <p:spPr>
          <a:xfrm>
            <a:off x="10375198" y="4620271"/>
            <a:ext cx="1124935" cy="384721"/>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flown 09.06.2014.</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5" name="Picture 14" descr="Esplanades_kiru_kolonijas_teritorija_aerofoto_1944_contrast.jpg"/>
          <p:cNvPicPr>
            <a:picLocks noChangeAspect="1"/>
          </p:cNvPicPr>
          <p:nvPr/>
        </p:nvPicPr>
        <p:blipFill>
          <a:blip r:embed="rId4" cstate="print"/>
          <a:stretch>
            <a:fillRect/>
          </a:stretch>
        </p:blipFill>
        <p:spPr>
          <a:xfrm>
            <a:off x="1548251" y="1322608"/>
            <a:ext cx="4239457" cy="5143186"/>
          </a:xfrm>
          <a:prstGeom prst="rect">
            <a:avLst/>
          </a:prstGeom>
        </p:spPr>
      </p:pic>
      <p:sp>
        <p:nvSpPr>
          <p:cNvPr id="20" name="Date Placeholder 19"/>
          <p:cNvSpPr>
            <a:spLocks noGrp="1"/>
          </p:cNvSpPr>
          <p:nvPr>
            <p:ph type="dt" sz="half" idx="10"/>
          </p:nvPr>
        </p:nvSpPr>
        <p:spPr/>
        <p:txBody>
          <a:bodyPr/>
          <a:lstStyle/>
          <a:p>
            <a:fld id="{CB5BCABD-D05C-4FBF-9872-BD145886F8D2}" type="datetime9">
              <a:rPr lang="en-US" smtClean="0"/>
              <a:pPr/>
              <a:t>3/9/2021 10:41:13 AM</a:t>
            </a:fld>
            <a:endParaRPr lang="en-US"/>
          </a:p>
        </p:txBody>
      </p:sp>
      <p:sp>
        <p:nvSpPr>
          <p:cNvPr id="21" name="Slide Number Placeholder 20"/>
          <p:cNvSpPr>
            <a:spLocks noGrp="1"/>
          </p:cNvSpPr>
          <p:nvPr>
            <p:ph type="sldNum" sz="quarter" idx="12"/>
          </p:nvPr>
        </p:nvSpPr>
        <p:spPr/>
        <p:txBody>
          <a:bodyPr/>
          <a:lstStyle/>
          <a:p>
            <a:fld id="{A96CFC63-935C-44D7-9FFC-CD215679A700}" type="slidenum">
              <a:rPr lang="en-US" smtClean="0"/>
              <a:pPr/>
              <a:t>26</a:t>
            </a:fld>
            <a:endParaRPr lang="en-US"/>
          </a:p>
        </p:txBody>
      </p:sp>
    </p:spTree>
    <p:extLst>
      <p:ext uri="{BB962C8B-B14F-4D97-AF65-F5344CB8AC3E}">
        <p14:creationId xmlns:p14="http://schemas.microsoft.com/office/powerpoint/2010/main" xmlns="" val="35071449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10" name="Rectangle 9"/>
          <p:cNvSpPr/>
          <p:nvPr/>
        </p:nvSpPr>
        <p:spPr>
          <a:xfrm>
            <a:off x="1548251" y="6465794"/>
            <a:ext cx="4239457" cy="384721"/>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    Luftwaffe (Nazi German Air Force) vertical aerial reconnaissance photograph, 1944.</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7" name="Rectangle 16"/>
          <p:cNvSpPr/>
          <p:nvPr/>
        </p:nvSpPr>
        <p:spPr>
          <a:xfrm>
            <a:off x="6135742" y="6465795"/>
            <a:ext cx="4239457" cy="384721"/>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Latvian Geospatial Information Agency </a:t>
            </a:r>
          </a:p>
          <a:p>
            <a:pPr algn="ctr">
              <a:lnSpc>
                <a:spcPts val="1500"/>
              </a:lnSpc>
            </a:pPr>
            <a:r>
              <a:rPr lang="lv-LV" sz="1400" dirty="0" smtClean="0"/>
              <a:t>RGB orthophotomap, 2017.</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5" name="Picture 14" descr="Esplanades_kiru_kolonijas_teritorija_aerofoto_1944_contrast.jpg"/>
          <p:cNvPicPr>
            <a:picLocks noChangeAspect="1"/>
          </p:cNvPicPr>
          <p:nvPr/>
        </p:nvPicPr>
        <p:blipFill>
          <a:blip r:embed="rId3" cstate="print"/>
          <a:stretch>
            <a:fillRect/>
          </a:stretch>
        </p:blipFill>
        <p:spPr>
          <a:xfrm>
            <a:off x="1548251" y="1322608"/>
            <a:ext cx="4239457" cy="5143186"/>
          </a:xfrm>
          <a:prstGeom prst="rect">
            <a:avLst/>
          </a:prstGeom>
        </p:spPr>
      </p:pic>
      <p:pic>
        <p:nvPicPr>
          <p:cNvPr id="12" name="Picture 11" descr="Esplanades_kiru_kolonijas_teritorija_aerofoto_2018.jpg"/>
          <p:cNvPicPr>
            <a:picLocks noChangeAspect="1"/>
          </p:cNvPicPr>
          <p:nvPr/>
        </p:nvPicPr>
        <p:blipFill>
          <a:blip r:embed="rId4" cstate="print"/>
          <a:stretch>
            <a:fillRect/>
          </a:stretch>
        </p:blipFill>
        <p:spPr>
          <a:xfrm>
            <a:off x="6135742" y="1322608"/>
            <a:ext cx="4239457" cy="5143186"/>
          </a:xfrm>
          <a:prstGeom prst="rect">
            <a:avLst/>
          </a:prstGeom>
        </p:spPr>
      </p:pic>
      <p:sp>
        <p:nvSpPr>
          <p:cNvPr id="14" name="Date Placeholder 13"/>
          <p:cNvSpPr>
            <a:spLocks noGrp="1"/>
          </p:cNvSpPr>
          <p:nvPr>
            <p:ph type="dt" sz="half" idx="10"/>
          </p:nvPr>
        </p:nvSpPr>
        <p:spPr/>
        <p:txBody>
          <a:bodyPr/>
          <a:lstStyle/>
          <a:p>
            <a:fld id="{5F15E508-6865-434D-8EA6-309E5042A232}" type="datetime9">
              <a:rPr lang="en-US" smtClean="0"/>
              <a:pPr/>
              <a:t>3/9/2021 10:41:51 AM</a:t>
            </a:fld>
            <a:endParaRPr lang="en-US"/>
          </a:p>
        </p:txBody>
      </p:sp>
      <p:sp>
        <p:nvSpPr>
          <p:cNvPr id="16" name="Slide Number Placeholder 15"/>
          <p:cNvSpPr>
            <a:spLocks noGrp="1"/>
          </p:cNvSpPr>
          <p:nvPr>
            <p:ph type="sldNum" sz="quarter" idx="12"/>
          </p:nvPr>
        </p:nvSpPr>
        <p:spPr/>
        <p:txBody>
          <a:bodyPr/>
          <a:lstStyle/>
          <a:p>
            <a:fld id="{A96CFC63-935C-44D7-9FFC-CD215679A700}" type="slidenum">
              <a:rPr lang="en-US" smtClean="0"/>
              <a:pPr/>
              <a:t>27</a:t>
            </a:fld>
            <a:endParaRPr lang="en-US"/>
          </a:p>
        </p:txBody>
      </p:sp>
    </p:spTree>
    <p:extLst>
      <p:ext uri="{BB962C8B-B14F-4D97-AF65-F5344CB8AC3E}">
        <p14:creationId xmlns:p14="http://schemas.microsoft.com/office/powerpoint/2010/main" xmlns="" val="350714490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Esplanades_kiru_kolonijas_teritorija_aerofoto_2017_IR.jpg"/>
          <p:cNvPicPr>
            <a:picLocks noChangeAspect="1"/>
          </p:cNvPicPr>
          <p:nvPr/>
        </p:nvPicPr>
        <p:blipFill>
          <a:blip r:embed="rId2" cstate="print"/>
          <a:stretch>
            <a:fillRect/>
          </a:stretch>
        </p:blipFill>
        <p:spPr>
          <a:xfrm>
            <a:off x="6135742" y="1322608"/>
            <a:ext cx="4239458" cy="5143186"/>
          </a:xfrm>
          <a:prstGeom prst="rect">
            <a:avLst/>
          </a:prstGeom>
        </p:spPr>
      </p:pic>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10" name="Rectangle 9"/>
          <p:cNvSpPr/>
          <p:nvPr/>
        </p:nvSpPr>
        <p:spPr>
          <a:xfrm>
            <a:off x="1548251" y="6465794"/>
            <a:ext cx="4239457" cy="384721"/>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    Luftwaffe (Nazi German Air Force) vertical aerial reconnaissance photograph, 1944.</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7" name="Rectangle 16"/>
          <p:cNvSpPr/>
          <p:nvPr/>
        </p:nvSpPr>
        <p:spPr>
          <a:xfrm>
            <a:off x="6135742" y="6465795"/>
            <a:ext cx="4239457" cy="384721"/>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Latvian Geospatial Information Agency </a:t>
            </a:r>
          </a:p>
          <a:p>
            <a:pPr algn="ctr">
              <a:lnSpc>
                <a:spcPts val="1500"/>
              </a:lnSpc>
            </a:pPr>
            <a:r>
              <a:rPr lang="lv-LV" sz="1400" dirty="0" smtClean="0"/>
              <a:t>near-IR orthophotomap, 2017.</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5" name="Picture 14" descr="Esplanades_kiru_kolonijas_teritorija_aerofoto_1944_contrast.jpg"/>
          <p:cNvPicPr>
            <a:picLocks noChangeAspect="1"/>
          </p:cNvPicPr>
          <p:nvPr/>
        </p:nvPicPr>
        <p:blipFill>
          <a:blip r:embed="rId4" cstate="print"/>
          <a:stretch>
            <a:fillRect/>
          </a:stretch>
        </p:blipFill>
        <p:spPr>
          <a:xfrm>
            <a:off x="1548251" y="1322608"/>
            <a:ext cx="4239457" cy="5143186"/>
          </a:xfrm>
          <a:prstGeom prst="rect">
            <a:avLst/>
          </a:prstGeom>
        </p:spPr>
      </p:pic>
      <p:sp>
        <p:nvSpPr>
          <p:cNvPr id="13" name="Rectangle 12"/>
          <p:cNvSpPr/>
          <p:nvPr/>
        </p:nvSpPr>
        <p:spPr>
          <a:xfrm>
            <a:off x="10375199" y="3822605"/>
            <a:ext cx="1124935" cy="384721"/>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flown 17.06.2017.</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4" name="Date Placeholder 13"/>
          <p:cNvSpPr>
            <a:spLocks noGrp="1"/>
          </p:cNvSpPr>
          <p:nvPr>
            <p:ph type="dt" sz="half" idx="10"/>
          </p:nvPr>
        </p:nvSpPr>
        <p:spPr/>
        <p:txBody>
          <a:bodyPr/>
          <a:lstStyle/>
          <a:p>
            <a:fld id="{7A850949-4C9B-459C-9C65-DFC868CDB6B9}" type="datetime9">
              <a:rPr lang="en-US" smtClean="0"/>
              <a:pPr/>
              <a:t>3/9/2021 10:42:12 AM</a:t>
            </a:fld>
            <a:endParaRPr lang="en-US"/>
          </a:p>
        </p:txBody>
      </p:sp>
      <p:sp>
        <p:nvSpPr>
          <p:cNvPr id="16" name="Slide Number Placeholder 15"/>
          <p:cNvSpPr>
            <a:spLocks noGrp="1"/>
          </p:cNvSpPr>
          <p:nvPr>
            <p:ph type="sldNum" sz="quarter" idx="12"/>
          </p:nvPr>
        </p:nvSpPr>
        <p:spPr/>
        <p:txBody>
          <a:bodyPr/>
          <a:lstStyle/>
          <a:p>
            <a:fld id="{A96CFC63-935C-44D7-9FFC-CD215679A700}" type="slidenum">
              <a:rPr lang="en-US" smtClean="0"/>
              <a:pPr/>
              <a:t>28</a:t>
            </a:fld>
            <a:endParaRPr lang="en-US"/>
          </a:p>
        </p:txBody>
      </p:sp>
    </p:spTree>
    <p:extLst>
      <p:ext uri="{BB962C8B-B14F-4D97-AF65-F5344CB8AC3E}">
        <p14:creationId xmlns:p14="http://schemas.microsoft.com/office/powerpoint/2010/main" xmlns="" val="35071449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Esplanades_kiru_kolonijas_teritorija_aerofoto_2017_IR.jpg"/>
          <p:cNvPicPr>
            <a:picLocks noChangeAspect="1"/>
          </p:cNvPicPr>
          <p:nvPr/>
        </p:nvPicPr>
        <p:blipFill>
          <a:blip r:embed="rId2" cstate="print"/>
          <a:stretch>
            <a:fillRect/>
          </a:stretch>
        </p:blipFill>
        <p:spPr>
          <a:xfrm>
            <a:off x="6135742" y="1322608"/>
            <a:ext cx="4239458" cy="5143186"/>
          </a:xfrm>
          <a:prstGeom prst="rect">
            <a:avLst/>
          </a:prstGeom>
        </p:spPr>
      </p:pic>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10" name="Rectangle 9"/>
          <p:cNvSpPr/>
          <p:nvPr/>
        </p:nvSpPr>
        <p:spPr>
          <a:xfrm>
            <a:off x="1548251" y="6465794"/>
            <a:ext cx="4239457" cy="384721"/>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    Luftwaffe (Nazi German Air Force) vertical aerial reconnaissance photograph, 1944.</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7" name="Rectangle 16"/>
          <p:cNvSpPr/>
          <p:nvPr/>
        </p:nvSpPr>
        <p:spPr>
          <a:xfrm>
            <a:off x="6135742" y="6465795"/>
            <a:ext cx="4239457" cy="384721"/>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Latvian Geospatial Information Agency </a:t>
            </a:r>
          </a:p>
          <a:p>
            <a:pPr algn="ctr">
              <a:lnSpc>
                <a:spcPts val="1500"/>
              </a:lnSpc>
            </a:pPr>
            <a:r>
              <a:rPr lang="lv-LV" sz="1400" dirty="0" smtClean="0"/>
              <a:t>near-IR orthophotomap, 2017.</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5" name="Picture 14" descr="Esplanades_kiru_kolonijas_teritorija_aerofoto_1944_contrast.jpg"/>
          <p:cNvPicPr>
            <a:picLocks noChangeAspect="1"/>
          </p:cNvPicPr>
          <p:nvPr/>
        </p:nvPicPr>
        <p:blipFill>
          <a:blip r:embed="rId4" cstate="print"/>
          <a:stretch>
            <a:fillRect/>
          </a:stretch>
        </p:blipFill>
        <p:spPr>
          <a:xfrm>
            <a:off x="1548251" y="1322608"/>
            <a:ext cx="4239457" cy="5143186"/>
          </a:xfrm>
          <a:prstGeom prst="rect">
            <a:avLst/>
          </a:prstGeom>
        </p:spPr>
      </p:pic>
      <p:sp>
        <p:nvSpPr>
          <p:cNvPr id="13" name="Rectangle 12"/>
          <p:cNvSpPr/>
          <p:nvPr/>
        </p:nvSpPr>
        <p:spPr>
          <a:xfrm>
            <a:off x="10375199" y="3822605"/>
            <a:ext cx="1124935" cy="384721"/>
          </a:xfrm>
          <a:prstGeom prst="rect">
            <a:avLst/>
          </a:prstGeom>
          <a:solidFill>
            <a:schemeClr val="bg1">
              <a:alpha val="60000"/>
            </a:schemeClr>
          </a:solidFill>
        </p:spPr>
        <p:txBody>
          <a:bodyPr wrap="square" lIns="36000" tIns="0" rIns="36000" bIns="0">
            <a:spAutoFit/>
          </a:bodyPr>
          <a:lstStyle/>
          <a:p>
            <a:pPr algn="ctr">
              <a:lnSpc>
                <a:spcPts val="1500"/>
              </a:lnSpc>
            </a:pPr>
            <a:r>
              <a:rPr lang="lv-LV" sz="1400" dirty="0" smtClean="0"/>
              <a:t>flown 17.06.2017.</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2" name="Picture 11" descr="Esplanades_kiru_kolonijas_teritorija_aerofoto_1944_vecgultne.jpg"/>
          <p:cNvPicPr>
            <a:picLocks noChangeAspect="1"/>
          </p:cNvPicPr>
          <p:nvPr/>
        </p:nvPicPr>
        <p:blipFill>
          <a:blip r:embed="rId5" cstate="print"/>
          <a:stretch>
            <a:fillRect/>
          </a:stretch>
        </p:blipFill>
        <p:spPr>
          <a:xfrm>
            <a:off x="1548252" y="1322608"/>
            <a:ext cx="4239456" cy="5143186"/>
          </a:xfrm>
          <a:prstGeom prst="rect">
            <a:avLst/>
          </a:prstGeom>
        </p:spPr>
      </p:pic>
      <p:pic>
        <p:nvPicPr>
          <p:cNvPr id="14" name="Picture 13" descr="Esplanades_kiru_kolonijas_teritorija_aerofoto_2017_IR_vecgultne.jpg"/>
          <p:cNvPicPr>
            <a:picLocks noChangeAspect="1"/>
          </p:cNvPicPr>
          <p:nvPr/>
        </p:nvPicPr>
        <p:blipFill>
          <a:blip r:embed="rId6" cstate="print"/>
          <a:stretch>
            <a:fillRect/>
          </a:stretch>
        </p:blipFill>
        <p:spPr>
          <a:xfrm>
            <a:off x="6135742" y="1322608"/>
            <a:ext cx="4239457" cy="5143186"/>
          </a:xfrm>
          <a:prstGeom prst="rect">
            <a:avLst/>
          </a:prstGeom>
        </p:spPr>
      </p:pic>
      <p:sp>
        <p:nvSpPr>
          <p:cNvPr id="16" name="Date Placeholder 15"/>
          <p:cNvSpPr>
            <a:spLocks noGrp="1"/>
          </p:cNvSpPr>
          <p:nvPr>
            <p:ph type="dt" sz="half" idx="10"/>
          </p:nvPr>
        </p:nvSpPr>
        <p:spPr/>
        <p:txBody>
          <a:bodyPr/>
          <a:lstStyle/>
          <a:p>
            <a:fld id="{1840D7BD-B383-41EE-ACEA-EFD554B9FA20}" type="datetime9">
              <a:rPr lang="en-US" smtClean="0"/>
              <a:pPr/>
              <a:t>3/9/2021 10:42:32 AM</a:t>
            </a:fld>
            <a:endParaRPr lang="en-US"/>
          </a:p>
        </p:txBody>
      </p:sp>
      <p:sp>
        <p:nvSpPr>
          <p:cNvPr id="18" name="Slide Number Placeholder 17"/>
          <p:cNvSpPr>
            <a:spLocks noGrp="1"/>
          </p:cNvSpPr>
          <p:nvPr>
            <p:ph type="sldNum" sz="quarter" idx="12"/>
          </p:nvPr>
        </p:nvSpPr>
        <p:spPr/>
        <p:txBody>
          <a:bodyPr/>
          <a:lstStyle/>
          <a:p>
            <a:fld id="{A96CFC63-935C-44D7-9FFC-CD215679A700}" type="slidenum">
              <a:rPr lang="en-US" smtClean="0"/>
              <a:pPr/>
              <a:t>29</a:t>
            </a:fld>
            <a:endParaRPr lang="en-US"/>
          </a:p>
        </p:txBody>
      </p:sp>
    </p:spTree>
    <p:extLst>
      <p:ext uri="{BB962C8B-B14F-4D97-AF65-F5344CB8AC3E}">
        <p14:creationId xmlns:p14="http://schemas.microsoft.com/office/powerpoint/2010/main" xmlns="" val="35071449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11813060" cy="1754326"/>
          </a:xfrm>
          <a:prstGeom prst="rect">
            <a:avLst/>
          </a:prstGeom>
        </p:spPr>
        <p:txBody>
          <a:bodyPr wrap="square">
            <a:spAutoFit/>
          </a:bodyPr>
          <a:lstStyle/>
          <a:p>
            <a:pPr>
              <a:spcAft>
                <a:spcPts val="600"/>
              </a:spcAft>
            </a:pPr>
            <a:r>
              <a:rPr lang="lv-LV" sz="3200" b="1" dirty="0" smtClean="0">
                <a:solidFill>
                  <a:srgbClr val="002060"/>
                </a:solidFill>
                <a:latin typeface="Old English Text MT" pitchFamily="66" charset="0"/>
              </a:rPr>
              <a:t>Once Upon a Time ...</a:t>
            </a:r>
          </a:p>
          <a:p>
            <a:r>
              <a:rPr lang="lv-LV" sz="2800" b="1" dirty="0" smtClean="0">
                <a:solidFill>
                  <a:srgbClr val="002060"/>
                </a:solidFill>
              </a:rPr>
              <a:t>More precisely – </a:t>
            </a:r>
            <a:r>
              <a:rPr lang="lv-LV" sz="2800" dirty="0" smtClean="0"/>
              <a:t>ca. 20,000 years BP</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13" name="Date Placeholder 12"/>
          <p:cNvSpPr>
            <a:spLocks noGrp="1"/>
          </p:cNvSpPr>
          <p:nvPr>
            <p:ph type="dt" sz="half" idx="10"/>
          </p:nvPr>
        </p:nvSpPr>
        <p:spPr/>
        <p:txBody>
          <a:bodyPr/>
          <a:lstStyle/>
          <a:p>
            <a:fld id="{2005FB24-78FF-490D-BF25-648476E0B3CE}" type="datetime9">
              <a:rPr lang="en-US" smtClean="0"/>
              <a:pPr/>
              <a:t>3/9/2021 10:24:42 AM</a:t>
            </a:fld>
            <a:endParaRPr lang="en-US"/>
          </a:p>
        </p:txBody>
      </p:sp>
      <p:sp>
        <p:nvSpPr>
          <p:cNvPr id="14" name="Slide Number Placeholder 13"/>
          <p:cNvSpPr>
            <a:spLocks noGrp="1"/>
          </p:cNvSpPr>
          <p:nvPr>
            <p:ph type="sldNum" sz="quarter" idx="12"/>
          </p:nvPr>
        </p:nvSpPr>
        <p:spPr/>
        <p:txBody>
          <a:bodyPr/>
          <a:lstStyle/>
          <a:p>
            <a:fld id="{A96CFC63-935C-44D7-9FFC-CD215679A700}" type="slidenum">
              <a:rPr lang="en-US" smtClean="0"/>
              <a:pPr/>
              <a:t>3</a:t>
            </a:fld>
            <a:endParaRPr lang="en-US"/>
          </a:p>
        </p:txBody>
      </p:sp>
      <p:pic>
        <p:nvPicPr>
          <p:cNvPr id="15" name="Picture 14" descr="Svendsen_apledojums_20Ka.jpg"/>
          <p:cNvPicPr>
            <a:picLocks noChangeAspect="1"/>
          </p:cNvPicPr>
          <p:nvPr/>
        </p:nvPicPr>
        <p:blipFill>
          <a:blip r:embed="rId3" cstate="print"/>
          <a:stretch>
            <a:fillRect/>
          </a:stretch>
        </p:blipFill>
        <p:spPr>
          <a:xfrm>
            <a:off x="2507796" y="2762530"/>
            <a:ext cx="6260469" cy="3958944"/>
          </a:xfrm>
          <a:prstGeom prst="rect">
            <a:avLst/>
          </a:prstGeom>
        </p:spPr>
      </p:pic>
      <p:sp>
        <p:nvSpPr>
          <p:cNvPr id="16" name="TextBox 15"/>
          <p:cNvSpPr txBox="1"/>
          <p:nvPr/>
        </p:nvSpPr>
        <p:spPr>
          <a:xfrm>
            <a:off x="2841435" y="6214996"/>
            <a:ext cx="3318850" cy="329184"/>
          </a:xfrm>
          <a:prstGeom prst="rect">
            <a:avLst/>
          </a:prstGeom>
          <a:solidFill>
            <a:srgbClr val="FFFFFF">
              <a:alpha val="60000"/>
            </a:srgbClr>
          </a:solidFill>
        </p:spPr>
        <p:txBody>
          <a:bodyPr wrap="square" lIns="72000" tIns="36000" rIns="72000" bIns="36000" rtlCol="0">
            <a:spAutoFit/>
          </a:bodyPr>
          <a:lstStyle/>
          <a:p>
            <a:pPr>
              <a:lnSpc>
                <a:spcPts val="1000"/>
              </a:lnSpc>
            </a:pPr>
            <a:r>
              <a:rPr lang="lv-LV" sz="800" dirty="0" smtClean="0">
                <a:latin typeface="+mn-lt"/>
              </a:rPr>
              <a:t>Source: Svendsen </a:t>
            </a:r>
            <a:r>
              <a:rPr lang="lv-LV" sz="800" i="1" dirty="0" smtClean="0">
                <a:latin typeface="+mn-lt"/>
              </a:rPr>
              <a:t>et al</a:t>
            </a:r>
            <a:r>
              <a:rPr lang="lv-LV" sz="800" dirty="0" smtClean="0">
                <a:latin typeface="+mn-lt"/>
              </a:rPr>
              <a:t>., 2004. </a:t>
            </a:r>
            <a:r>
              <a:rPr lang="en-US" sz="800" dirty="0" smtClean="0">
                <a:latin typeface="+mn-lt"/>
              </a:rPr>
              <a:t>Late Quaternary ice sheet history of northern Eurasia</a:t>
            </a:r>
            <a:r>
              <a:rPr lang="lv-LV" sz="800" dirty="0" smtClean="0">
                <a:latin typeface="+mn-lt"/>
              </a:rPr>
              <a:t>. </a:t>
            </a:r>
            <a:r>
              <a:rPr lang="en-US" sz="800" i="1" dirty="0" smtClean="0">
                <a:latin typeface="+mn-lt"/>
              </a:rPr>
              <a:t>Quaternary Science Reviews</a:t>
            </a:r>
            <a:r>
              <a:rPr lang="lv-LV" sz="800" dirty="0" smtClean="0">
                <a:latin typeface="+mn-lt"/>
              </a:rPr>
              <a:t>, </a:t>
            </a:r>
            <a:r>
              <a:rPr lang="en-US" sz="800" dirty="0" smtClean="0">
                <a:latin typeface="+mn-lt"/>
              </a:rPr>
              <a:t>23</a:t>
            </a:r>
            <a:r>
              <a:rPr lang="lv-LV" sz="800" dirty="0" smtClean="0">
                <a:latin typeface="+mn-lt"/>
              </a:rPr>
              <a:t>: pp.</a:t>
            </a:r>
            <a:r>
              <a:rPr lang="en-US" sz="800" dirty="0" smtClean="0">
                <a:latin typeface="+mn-lt"/>
              </a:rPr>
              <a:t> 1229–1271</a:t>
            </a:r>
          </a:p>
        </p:txBody>
      </p:sp>
      <p:sp>
        <p:nvSpPr>
          <p:cNvPr id="17" name="TextBox 16"/>
          <p:cNvSpPr txBox="1"/>
          <p:nvPr/>
        </p:nvSpPr>
        <p:spPr>
          <a:xfrm>
            <a:off x="2744308" y="2869650"/>
            <a:ext cx="5739674" cy="584775"/>
          </a:xfrm>
          <a:prstGeom prst="rect">
            <a:avLst/>
          </a:prstGeom>
          <a:noFill/>
        </p:spPr>
        <p:txBody>
          <a:bodyPr wrap="square" rtlCol="0">
            <a:spAutoFit/>
          </a:bodyPr>
          <a:lstStyle/>
          <a:p>
            <a:r>
              <a:rPr lang="lv-LV" sz="1600" dirty="0" smtClean="0">
                <a:solidFill>
                  <a:srgbClr val="FFFFFF"/>
                </a:solidFill>
                <a:latin typeface="+mn-lt"/>
              </a:rPr>
              <a:t>Extent </a:t>
            </a:r>
            <a:r>
              <a:rPr lang="lv-LV" sz="1600" dirty="0" smtClean="0">
                <a:solidFill>
                  <a:srgbClr val="FFFFFF"/>
                </a:solidFill>
              </a:rPr>
              <a:t>of Scandinavian Ice Sheet during the last (Weischelian) glaciation maximum (LGM) about</a:t>
            </a:r>
            <a:r>
              <a:rPr lang="lv-LV" sz="1600" dirty="0" smtClean="0">
                <a:solidFill>
                  <a:srgbClr val="FFFFFF"/>
                </a:solidFill>
                <a:latin typeface="+mn-lt"/>
              </a:rPr>
              <a:t> 20,000 years ago</a:t>
            </a:r>
            <a:endParaRPr lang="lv-LV" sz="1600" dirty="0">
              <a:solidFill>
                <a:srgbClr val="FFFFFF"/>
              </a:solidFill>
              <a:latin typeface="+mn-lt"/>
            </a:endParaRPr>
          </a:p>
        </p:txBody>
      </p:sp>
    </p:spTree>
    <p:extLst>
      <p:ext uri="{BB962C8B-B14F-4D97-AF65-F5344CB8AC3E}">
        <p14:creationId xmlns:p14="http://schemas.microsoft.com/office/powerpoint/2010/main" xmlns="" val="350714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2"/>
      <p:bldP spid="16" grpId="0" animBg="1"/>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378940" y="2611086"/>
            <a:ext cx="11813060" cy="6033960"/>
          </a:xfrm>
          <a:prstGeom prst="rect">
            <a:avLst/>
          </a:prstGeom>
        </p:spPr>
        <p:txBody>
          <a:bodyPr wrap="square">
            <a:spAutoFit/>
          </a:bodyPr>
          <a:lstStyle/>
          <a:p>
            <a:pPr algn="ctr"/>
            <a:r>
              <a:rPr lang="lv-LV" sz="5400" b="1" dirty="0" smtClean="0">
                <a:solidFill>
                  <a:srgbClr val="002060"/>
                </a:solidFill>
              </a:rPr>
              <a:t>Thank you for attention!</a:t>
            </a:r>
          </a:p>
          <a:p>
            <a:pPr algn="ctr"/>
            <a:endParaRPr lang="lv-LV" sz="5400" b="1" dirty="0" smtClean="0">
              <a:solidFill>
                <a:srgbClr val="002060"/>
              </a:solidFill>
            </a:endParaRPr>
          </a:p>
          <a:p>
            <a:pPr algn="ctr"/>
            <a:endParaRPr lang="lv-LV" sz="5400" dirty="0" smtClean="0"/>
          </a:p>
          <a:p>
            <a:pPr algn="ctr"/>
            <a:r>
              <a:rPr lang="lv-LV" sz="5400" dirty="0" smtClean="0"/>
              <a:t>    </a:t>
            </a:r>
          </a:p>
          <a:p>
            <a:pPr algn="ctr"/>
            <a:endParaRPr lang="lv-LV" sz="5400" dirty="0" smtClean="0"/>
          </a:p>
          <a:p>
            <a:pPr algn="ctr"/>
            <a:endParaRPr lang="en-US" sz="5400" dirty="0"/>
          </a:p>
          <a:p>
            <a:pPr algn="ctr">
              <a:lnSpc>
                <a:spcPct val="115000"/>
              </a:lnSpc>
              <a:spcAft>
                <a:spcPts val="600"/>
              </a:spcAft>
            </a:pPr>
            <a:endParaRPr lang="en-US" sz="5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9" name="Date Placeholder 8"/>
          <p:cNvSpPr>
            <a:spLocks noGrp="1"/>
          </p:cNvSpPr>
          <p:nvPr>
            <p:ph type="dt" sz="half" idx="10"/>
          </p:nvPr>
        </p:nvSpPr>
        <p:spPr/>
        <p:txBody>
          <a:bodyPr/>
          <a:lstStyle/>
          <a:p>
            <a:fld id="{226031B4-80BE-4D49-9F2C-F4513A698268}" type="datetime9">
              <a:rPr lang="en-US" smtClean="0"/>
              <a:pPr/>
              <a:t>3/9/2021 10:42:56 AM</a:t>
            </a:fld>
            <a:endParaRPr lang="en-US"/>
          </a:p>
        </p:txBody>
      </p:sp>
      <p:sp>
        <p:nvSpPr>
          <p:cNvPr id="12" name="Slide Number Placeholder 11"/>
          <p:cNvSpPr>
            <a:spLocks noGrp="1"/>
          </p:cNvSpPr>
          <p:nvPr>
            <p:ph type="sldNum" sz="quarter" idx="12"/>
          </p:nvPr>
        </p:nvSpPr>
        <p:spPr/>
        <p:txBody>
          <a:bodyPr/>
          <a:lstStyle/>
          <a:p>
            <a:fld id="{A96CFC63-935C-44D7-9FFC-CD215679A700}" type="slidenum">
              <a:rPr lang="en-US" smtClean="0"/>
              <a:pPr/>
              <a:t>30</a:t>
            </a:fld>
            <a:endParaRPr lang="en-US"/>
          </a:p>
        </p:txBody>
      </p:sp>
    </p:spTree>
    <p:extLst>
      <p:ext uri="{BB962C8B-B14F-4D97-AF65-F5344CB8AC3E}">
        <p14:creationId xmlns:p14="http://schemas.microsoft.com/office/powerpoint/2010/main" xmlns="" val="35071449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11813060" cy="1754326"/>
          </a:xfrm>
          <a:prstGeom prst="rect">
            <a:avLst/>
          </a:prstGeom>
        </p:spPr>
        <p:txBody>
          <a:bodyPr wrap="square">
            <a:spAutoFit/>
          </a:bodyPr>
          <a:lstStyle/>
          <a:p>
            <a:pPr>
              <a:spcAft>
                <a:spcPts val="600"/>
              </a:spcAft>
            </a:pPr>
            <a:r>
              <a:rPr lang="lv-LV" sz="3200" b="1" dirty="0" smtClean="0">
                <a:solidFill>
                  <a:srgbClr val="002060"/>
                </a:solidFill>
                <a:latin typeface="Old English Text MT" pitchFamily="66" charset="0"/>
              </a:rPr>
              <a:t> </a:t>
            </a:r>
            <a:endParaRPr lang="lv-LV" sz="3200" b="1" dirty="0" smtClean="0">
              <a:solidFill>
                <a:srgbClr val="002060"/>
              </a:solidFill>
              <a:latin typeface="Old English Text MT" pitchFamily="66" charset="0"/>
            </a:endParaRPr>
          </a:p>
          <a:p>
            <a:r>
              <a:rPr lang="lv-LV" sz="2800" b="1" dirty="0" smtClean="0">
                <a:solidFill>
                  <a:srgbClr val="002060"/>
                </a:solidFill>
              </a:rPr>
              <a:t>Going ahead – </a:t>
            </a:r>
            <a:r>
              <a:rPr lang="lv-LV" sz="2800" dirty="0" smtClean="0"/>
              <a:t>ca. 17,000 – 14,000 years BP (the end of last glaciation)</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pic>
        <p:nvPicPr>
          <p:cNvPr id="10" name="Picture 9" descr="Laika_skala_Dabas_koncertzale_Oss.jpg"/>
          <p:cNvPicPr>
            <a:picLocks noChangeAspect="1"/>
          </p:cNvPicPr>
          <p:nvPr/>
        </p:nvPicPr>
        <p:blipFill>
          <a:blip r:embed="rId3" cstate="print"/>
          <a:stretch>
            <a:fillRect/>
          </a:stretch>
        </p:blipFill>
        <p:spPr>
          <a:xfrm>
            <a:off x="0" y="2795411"/>
            <a:ext cx="12192000" cy="3399820"/>
          </a:xfrm>
          <a:prstGeom prst="rect">
            <a:avLst/>
          </a:prstGeom>
        </p:spPr>
      </p:pic>
      <p:sp>
        <p:nvSpPr>
          <p:cNvPr id="12" name="Rectangle 11"/>
          <p:cNvSpPr/>
          <p:nvPr/>
        </p:nvSpPr>
        <p:spPr bwMode="auto">
          <a:xfrm>
            <a:off x="1018097" y="2795411"/>
            <a:ext cx="1725103" cy="3949148"/>
          </a:xfrm>
          <a:prstGeom prst="rect">
            <a:avLst/>
          </a:prstGeom>
          <a:solidFill>
            <a:srgbClr val="66CCFF">
              <a:alpha val="60000"/>
            </a:srgbClr>
          </a:solidFill>
          <a:ln w="9525" cap="flat" cmpd="sng" algn="ctr">
            <a:noFill/>
            <a:prstDash val="solid"/>
            <a:round/>
            <a:headEnd type="none" w="med" len="med"/>
            <a:tailEnd type="none" w="med" len="med"/>
          </a:ln>
          <a:effectLst/>
        </p:spPr>
        <p:txBody>
          <a:bodyPr vert="horz" wrap="square" lIns="36000" tIns="36000" rIns="36000" bIns="3600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lv-LV" sz="1200" b="0" i="0" u="none" strike="noStrike" cap="none" normalizeH="0" baseline="0" dirty="0" smtClean="0">
                <a:ln>
                  <a:noFill/>
                </a:ln>
                <a:effectLst/>
                <a:latin typeface="+mn-lt"/>
              </a:rPr>
              <a:t>Gradual retreat of Scandinavian</a:t>
            </a:r>
            <a:r>
              <a:rPr kumimoji="0" lang="lv-LV" sz="1200" b="0" i="0" u="none" strike="noStrike" cap="none" normalizeH="0" dirty="0" smtClean="0">
                <a:ln>
                  <a:noFill/>
                </a:ln>
                <a:effectLst/>
                <a:latin typeface="+mn-lt"/>
              </a:rPr>
              <a:t> Ice Sheet from  SE Latvia</a:t>
            </a:r>
            <a:endParaRPr kumimoji="0" lang="lv-LV" sz="1200" b="0" i="0" u="none" strike="noStrike" cap="none" normalizeH="0" baseline="0" dirty="0" smtClean="0">
              <a:ln>
                <a:noFill/>
              </a:ln>
              <a:effectLst/>
              <a:latin typeface="+mn-lt"/>
            </a:endParaRPr>
          </a:p>
        </p:txBody>
      </p:sp>
      <p:sp>
        <p:nvSpPr>
          <p:cNvPr id="13" name="Date Placeholder 12"/>
          <p:cNvSpPr>
            <a:spLocks noGrp="1"/>
          </p:cNvSpPr>
          <p:nvPr>
            <p:ph type="dt" sz="half" idx="10"/>
          </p:nvPr>
        </p:nvSpPr>
        <p:spPr/>
        <p:txBody>
          <a:bodyPr/>
          <a:lstStyle/>
          <a:p>
            <a:fld id="{2005FB24-78FF-490D-BF25-648476E0B3CE}" type="datetime9">
              <a:rPr lang="en-US" smtClean="0"/>
              <a:pPr/>
              <a:t>3/9/2021 10:25:38 AM</a:t>
            </a:fld>
            <a:endParaRPr lang="en-US"/>
          </a:p>
        </p:txBody>
      </p:sp>
      <p:sp>
        <p:nvSpPr>
          <p:cNvPr id="14" name="Slide Number Placeholder 13"/>
          <p:cNvSpPr>
            <a:spLocks noGrp="1"/>
          </p:cNvSpPr>
          <p:nvPr>
            <p:ph type="sldNum" sz="quarter" idx="12"/>
          </p:nvPr>
        </p:nvSpPr>
        <p:spPr/>
        <p:txBody>
          <a:bodyPr/>
          <a:lstStyle/>
          <a:p>
            <a:fld id="{A96CFC63-935C-44D7-9FFC-CD215679A700}" type="slidenum">
              <a:rPr lang="en-US" smtClean="0"/>
              <a:pPr/>
              <a:t>4</a:t>
            </a:fld>
            <a:endParaRPr lang="en-US"/>
          </a:p>
        </p:txBody>
      </p:sp>
    </p:spTree>
    <p:extLst>
      <p:ext uri="{BB962C8B-B14F-4D97-AF65-F5344CB8AC3E}">
        <p14:creationId xmlns:p14="http://schemas.microsoft.com/office/powerpoint/2010/main" xmlns="" val="350714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2"/>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11813060" cy="1754326"/>
          </a:xfrm>
          <a:prstGeom prst="rect">
            <a:avLst/>
          </a:prstGeom>
        </p:spPr>
        <p:txBody>
          <a:bodyPr wrap="square">
            <a:spAutoFit/>
          </a:bodyPr>
          <a:lstStyle/>
          <a:p>
            <a:pPr>
              <a:spcAft>
                <a:spcPts val="600"/>
              </a:spcAft>
            </a:pPr>
            <a:r>
              <a:rPr lang="lv-LV" sz="3200" b="1" dirty="0" smtClean="0">
                <a:solidFill>
                  <a:srgbClr val="002060"/>
                </a:solidFill>
                <a:latin typeface="Old English Text MT" pitchFamily="66" charset="0"/>
              </a:rPr>
              <a:t> </a:t>
            </a:r>
            <a:endParaRPr lang="lv-LV" sz="3200" b="1" dirty="0" smtClean="0">
              <a:solidFill>
                <a:srgbClr val="002060"/>
              </a:solidFill>
              <a:latin typeface="Old English Text MT" pitchFamily="66" charset="0"/>
            </a:endParaRPr>
          </a:p>
          <a:p>
            <a:r>
              <a:rPr lang="lv-LV" sz="2800" b="1" dirty="0" smtClean="0">
                <a:solidFill>
                  <a:srgbClr val="002060"/>
                </a:solidFill>
              </a:rPr>
              <a:t>Going ahead – </a:t>
            </a:r>
            <a:r>
              <a:rPr lang="lv-LV" sz="2800" dirty="0" smtClean="0"/>
              <a:t>ca. 17,000 – 14,000 years BP </a:t>
            </a:r>
            <a:r>
              <a:rPr lang="en-US" sz="2800" dirty="0" smtClean="0"/>
              <a:t>(the end of last </a:t>
            </a:r>
            <a:r>
              <a:rPr lang="en-US" sz="2800" dirty="0" err="1" smtClean="0"/>
              <a:t>glaciation</a:t>
            </a:r>
            <a:r>
              <a:rPr lang="en-US" sz="2800" dirty="0" smtClean="0"/>
              <a:t>)</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pic>
        <p:nvPicPr>
          <p:cNvPr id="10" name="Picture 9" descr="Laika_skala_Dabas_koncertzale_Oss.jpg"/>
          <p:cNvPicPr>
            <a:picLocks noChangeAspect="1"/>
          </p:cNvPicPr>
          <p:nvPr/>
        </p:nvPicPr>
        <p:blipFill>
          <a:blip r:embed="rId3" cstate="print"/>
          <a:stretch>
            <a:fillRect/>
          </a:stretch>
        </p:blipFill>
        <p:spPr>
          <a:xfrm>
            <a:off x="0" y="2795411"/>
            <a:ext cx="12192000" cy="3399820"/>
          </a:xfrm>
          <a:prstGeom prst="rect">
            <a:avLst/>
          </a:prstGeom>
        </p:spPr>
      </p:pic>
      <p:sp>
        <p:nvSpPr>
          <p:cNvPr id="12" name="Rectangle 11"/>
          <p:cNvSpPr/>
          <p:nvPr/>
        </p:nvSpPr>
        <p:spPr bwMode="auto">
          <a:xfrm>
            <a:off x="1018097" y="2795411"/>
            <a:ext cx="1725103" cy="3949148"/>
          </a:xfrm>
          <a:prstGeom prst="rect">
            <a:avLst/>
          </a:prstGeom>
          <a:solidFill>
            <a:srgbClr val="66CCFF">
              <a:alpha val="60000"/>
            </a:srgbClr>
          </a:solidFill>
          <a:ln w="9525" cap="flat" cmpd="sng" algn="ctr">
            <a:noFill/>
            <a:prstDash val="solid"/>
            <a:round/>
            <a:headEnd type="none" w="med" len="med"/>
            <a:tailEnd type="none" w="med" len="med"/>
          </a:ln>
          <a:effectLst/>
        </p:spPr>
        <p:txBody>
          <a:bodyPr vert="horz" wrap="square" lIns="36000" tIns="36000" rIns="36000" bIns="3600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lv-LV" sz="1200" b="0" i="0" u="none" strike="noStrike" cap="none" normalizeH="0" baseline="0" dirty="0" smtClean="0">
                <a:ln>
                  <a:noFill/>
                </a:ln>
                <a:effectLst/>
                <a:latin typeface="+mn-lt"/>
              </a:rPr>
              <a:t>Gradual retreat of Scandinavian</a:t>
            </a:r>
            <a:r>
              <a:rPr kumimoji="0" lang="lv-LV" sz="1200" b="0" i="0" u="none" strike="noStrike" cap="none" normalizeH="0" dirty="0" smtClean="0">
                <a:ln>
                  <a:noFill/>
                </a:ln>
                <a:effectLst/>
                <a:latin typeface="+mn-lt"/>
              </a:rPr>
              <a:t> Ice Sheet from  SE Latvia</a:t>
            </a:r>
            <a:endParaRPr kumimoji="0" lang="lv-LV" sz="1200" b="0" i="0" u="none" strike="noStrike" cap="none" normalizeH="0" baseline="0" dirty="0" smtClean="0">
              <a:ln>
                <a:noFill/>
              </a:ln>
              <a:effectLst/>
              <a:latin typeface="+mn-lt"/>
            </a:endParaRPr>
          </a:p>
        </p:txBody>
      </p:sp>
      <p:pic>
        <p:nvPicPr>
          <p:cNvPr id="9" name="Picture 8" descr="ice_age_two_the_meltdown_ver6.jpg"/>
          <p:cNvPicPr>
            <a:picLocks noChangeAspect="1"/>
          </p:cNvPicPr>
          <p:nvPr/>
        </p:nvPicPr>
        <p:blipFill>
          <a:blip r:embed="rId4" cstate="print"/>
          <a:stretch>
            <a:fillRect/>
          </a:stretch>
        </p:blipFill>
        <p:spPr>
          <a:xfrm>
            <a:off x="1068167" y="3447341"/>
            <a:ext cx="1620000" cy="2361201"/>
          </a:xfrm>
          <a:prstGeom prst="rect">
            <a:avLst/>
          </a:prstGeom>
          <a:ln w="3175">
            <a:solidFill>
              <a:schemeClr val="accent3">
                <a:lumMod val="40000"/>
                <a:lumOff val="60000"/>
              </a:schemeClr>
            </a:solidFill>
          </a:ln>
        </p:spPr>
      </p:pic>
      <p:pic>
        <p:nvPicPr>
          <p:cNvPr id="13" name="Picture 12" descr="patch-28x28mm-emoticon-smile.png"/>
          <p:cNvPicPr>
            <a:picLocks noChangeAspect="1"/>
          </p:cNvPicPr>
          <p:nvPr/>
        </p:nvPicPr>
        <p:blipFill>
          <a:blip r:embed="rId5" cstate="print">
            <a:clrChange>
              <a:clrFrom>
                <a:srgbClr val="FFFFFF"/>
              </a:clrFrom>
              <a:clrTo>
                <a:srgbClr val="FFFFFF">
                  <a:alpha val="0"/>
                </a:srgbClr>
              </a:clrTo>
            </a:clrChange>
          </a:blip>
          <a:srcRect l="31550" t="24600" r="32150" b="25400"/>
          <a:stretch>
            <a:fillRect/>
          </a:stretch>
        </p:blipFill>
        <p:spPr>
          <a:xfrm>
            <a:off x="2192264" y="3558139"/>
            <a:ext cx="360000" cy="371900"/>
          </a:xfrm>
          <a:prstGeom prst="rect">
            <a:avLst/>
          </a:prstGeom>
        </p:spPr>
      </p:pic>
      <p:sp>
        <p:nvSpPr>
          <p:cNvPr id="8" name="TextBox 7"/>
          <p:cNvSpPr txBox="1"/>
          <p:nvPr/>
        </p:nvSpPr>
        <p:spPr>
          <a:xfrm rot="16200000">
            <a:off x="-176223" y="4379484"/>
            <a:ext cx="2673449" cy="184666"/>
          </a:xfrm>
          <a:prstGeom prst="rect">
            <a:avLst/>
          </a:prstGeom>
          <a:noFill/>
        </p:spPr>
        <p:txBody>
          <a:bodyPr wrap="square" rtlCol="0">
            <a:spAutoFit/>
          </a:bodyPr>
          <a:lstStyle/>
          <a:p>
            <a:r>
              <a:rPr lang="lv-LV" sz="600" dirty="0" smtClean="0">
                <a:solidFill>
                  <a:schemeClr val="bg2"/>
                </a:solidFill>
                <a:latin typeface="+mn-lt"/>
              </a:rPr>
              <a:t>Source: </a:t>
            </a:r>
            <a:r>
              <a:rPr lang="en-US" sz="600" dirty="0" smtClean="0">
                <a:solidFill>
                  <a:schemeClr val="bg2"/>
                </a:solidFill>
                <a:latin typeface="+mn-lt"/>
              </a:rPr>
              <a:t>http://www.spacemov.com/ice-age-the-meltdown-2006-1/</a:t>
            </a:r>
            <a:endParaRPr lang="en-GB" sz="600" dirty="0">
              <a:solidFill>
                <a:schemeClr val="bg2"/>
              </a:solidFill>
              <a:latin typeface="+mn-lt"/>
            </a:endParaRPr>
          </a:p>
        </p:txBody>
      </p:sp>
      <p:sp>
        <p:nvSpPr>
          <p:cNvPr id="14" name="Date Placeholder 13"/>
          <p:cNvSpPr>
            <a:spLocks noGrp="1"/>
          </p:cNvSpPr>
          <p:nvPr>
            <p:ph type="dt" sz="half" idx="10"/>
          </p:nvPr>
        </p:nvSpPr>
        <p:spPr/>
        <p:txBody>
          <a:bodyPr/>
          <a:lstStyle/>
          <a:p>
            <a:fld id="{142C6F2C-8D03-42E1-B4CC-249ECC3D27F3}" type="datetime9">
              <a:rPr lang="en-US" smtClean="0"/>
              <a:pPr/>
              <a:t>3/9/2021 10:26:42 AM</a:t>
            </a:fld>
            <a:endParaRPr lang="en-US"/>
          </a:p>
        </p:txBody>
      </p:sp>
      <p:sp>
        <p:nvSpPr>
          <p:cNvPr id="15" name="Slide Number Placeholder 14"/>
          <p:cNvSpPr>
            <a:spLocks noGrp="1"/>
          </p:cNvSpPr>
          <p:nvPr>
            <p:ph type="sldNum" sz="quarter" idx="12"/>
          </p:nvPr>
        </p:nvSpPr>
        <p:spPr/>
        <p:txBody>
          <a:bodyPr/>
          <a:lstStyle/>
          <a:p>
            <a:fld id="{A96CFC63-935C-44D7-9FFC-CD215679A700}" type="slidenum">
              <a:rPr lang="en-US" smtClean="0"/>
              <a:pPr/>
              <a:t>5</a:t>
            </a:fld>
            <a:endParaRPr lang="en-US"/>
          </a:p>
        </p:txBody>
      </p:sp>
    </p:spTree>
    <p:extLst>
      <p:ext uri="{BB962C8B-B14F-4D97-AF65-F5344CB8AC3E}">
        <p14:creationId xmlns:p14="http://schemas.microsoft.com/office/powerpoint/2010/main" xmlns="" val="350714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11813060" cy="1615827"/>
          </a:xfrm>
          <a:prstGeom prst="rect">
            <a:avLst/>
          </a:prstGeom>
        </p:spPr>
        <p:txBody>
          <a:bodyPr wrap="square">
            <a:spAutoFit/>
          </a:bodyPr>
          <a:lstStyle/>
          <a:p>
            <a:r>
              <a:rPr lang="lv-LV" sz="2800" b="1" dirty="0" smtClean="0">
                <a:solidFill>
                  <a:srgbClr val="002060"/>
                </a:solidFill>
              </a:rPr>
              <a:t>Transition from glacial to post-glacial landscape </a:t>
            </a:r>
            <a:r>
              <a:rPr lang="lv-LV" sz="2800" b="1" dirty="0" smtClean="0">
                <a:solidFill>
                  <a:srgbClr val="002060"/>
                </a:solidFill>
                <a:latin typeface="Times New Roman" pitchFamily="18" charset="0"/>
                <a:cs typeface="Times New Roman" pitchFamily="18" charset="0"/>
              </a:rPr>
              <a:t>→</a:t>
            </a:r>
            <a:r>
              <a:rPr lang="lv-LV" sz="2800" b="1" dirty="0" smtClean="0">
                <a:solidFill>
                  <a:srgbClr val="002060"/>
                </a:solidFill>
              </a:rPr>
              <a:t> formation of glacial meltwater, development of ice-dammed lakes and glaciofluvial streams</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pic>
        <p:nvPicPr>
          <p:cNvPr id="10" name="Picture 9" descr="Laika_skala_Dabas_koncertzale_Oss.jpg"/>
          <p:cNvPicPr>
            <a:picLocks noChangeAspect="1"/>
          </p:cNvPicPr>
          <p:nvPr/>
        </p:nvPicPr>
        <p:blipFill>
          <a:blip r:embed="rId3" cstate="print"/>
          <a:stretch>
            <a:fillRect/>
          </a:stretch>
        </p:blipFill>
        <p:spPr>
          <a:xfrm>
            <a:off x="0" y="2795411"/>
            <a:ext cx="12192000" cy="3399820"/>
          </a:xfrm>
          <a:prstGeom prst="rect">
            <a:avLst/>
          </a:prstGeom>
        </p:spPr>
      </p:pic>
      <p:sp>
        <p:nvSpPr>
          <p:cNvPr id="17" name="Rectangle 16"/>
          <p:cNvSpPr/>
          <p:nvPr/>
        </p:nvSpPr>
        <p:spPr>
          <a:xfrm>
            <a:off x="65899" y="4178057"/>
            <a:ext cx="12126101" cy="2243374"/>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a:p>
        </p:txBody>
      </p:sp>
      <p:pic>
        <p:nvPicPr>
          <p:cNvPr id="14" name="Picture 2"/>
          <p:cNvPicPr>
            <a:picLocks noChangeAspect="1" noChangeArrowheads="1"/>
          </p:cNvPicPr>
          <p:nvPr/>
        </p:nvPicPr>
        <p:blipFill>
          <a:blip r:embed="rId4" cstate="print"/>
          <a:srcRect/>
          <a:stretch>
            <a:fillRect/>
          </a:stretch>
        </p:blipFill>
        <p:spPr bwMode="auto">
          <a:xfrm>
            <a:off x="349468" y="4239928"/>
            <a:ext cx="5812431" cy="2126706"/>
          </a:xfrm>
          <a:prstGeom prst="rect">
            <a:avLst/>
          </a:prstGeom>
          <a:noFill/>
          <a:ln w="9525">
            <a:noFill/>
            <a:miter lim="800000"/>
            <a:headEnd/>
            <a:tailEnd/>
          </a:ln>
        </p:spPr>
      </p:pic>
      <p:pic>
        <p:nvPicPr>
          <p:cNvPr id="16" name="Picture 2"/>
          <p:cNvPicPr>
            <a:picLocks noChangeAspect="1" noChangeArrowheads="1"/>
          </p:cNvPicPr>
          <p:nvPr/>
        </p:nvPicPr>
        <p:blipFill>
          <a:blip r:embed="rId5" cstate="print"/>
          <a:srcRect/>
          <a:stretch>
            <a:fillRect/>
          </a:stretch>
        </p:blipFill>
        <p:spPr bwMode="auto">
          <a:xfrm>
            <a:off x="6227939" y="4239927"/>
            <a:ext cx="5803961" cy="2126707"/>
          </a:xfrm>
          <a:prstGeom prst="rect">
            <a:avLst/>
          </a:prstGeom>
          <a:noFill/>
          <a:ln w="9525">
            <a:noFill/>
            <a:miter lim="800000"/>
            <a:headEnd/>
            <a:tailEnd/>
          </a:ln>
        </p:spPr>
      </p:pic>
      <p:sp>
        <p:nvSpPr>
          <p:cNvPr id="15" name="TextBox 14"/>
          <p:cNvSpPr txBox="1"/>
          <p:nvPr/>
        </p:nvSpPr>
        <p:spPr>
          <a:xfrm>
            <a:off x="4936050" y="6421431"/>
            <a:ext cx="2451697" cy="369332"/>
          </a:xfrm>
          <a:prstGeom prst="rect">
            <a:avLst/>
          </a:prstGeom>
          <a:noFill/>
        </p:spPr>
        <p:txBody>
          <a:bodyPr wrap="none" rtlCol="0">
            <a:spAutoFit/>
          </a:bodyPr>
          <a:lstStyle/>
          <a:p>
            <a:r>
              <a:rPr lang="en-GB" dirty="0" err="1" smtClean="0">
                <a:latin typeface="+mn-lt"/>
              </a:rPr>
              <a:t>Gyllencreutz</a:t>
            </a:r>
            <a:r>
              <a:rPr lang="en-GB" dirty="0" smtClean="0">
                <a:latin typeface="+mn-lt"/>
              </a:rPr>
              <a:t> </a:t>
            </a:r>
            <a:r>
              <a:rPr lang="en-GB" i="1" dirty="0" smtClean="0">
                <a:latin typeface="+mn-lt"/>
              </a:rPr>
              <a:t>et al</a:t>
            </a:r>
            <a:r>
              <a:rPr lang="en-GB" dirty="0" smtClean="0">
                <a:latin typeface="+mn-lt"/>
              </a:rPr>
              <a:t>., 2007</a:t>
            </a:r>
            <a:endParaRPr lang="en-GB" dirty="0">
              <a:latin typeface="+mn-lt"/>
            </a:endParaRPr>
          </a:p>
        </p:txBody>
      </p:sp>
      <p:sp>
        <p:nvSpPr>
          <p:cNvPr id="23" name="Date Placeholder 22"/>
          <p:cNvSpPr>
            <a:spLocks noGrp="1"/>
          </p:cNvSpPr>
          <p:nvPr>
            <p:ph type="dt" sz="half" idx="10"/>
          </p:nvPr>
        </p:nvSpPr>
        <p:spPr/>
        <p:txBody>
          <a:bodyPr/>
          <a:lstStyle/>
          <a:p>
            <a:fld id="{6FF750E5-D48B-4480-A402-16F2A354BDEF}" type="datetime9">
              <a:rPr lang="en-US" smtClean="0"/>
              <a:pPr/>
              <a:t>3/9/2021 10:27:21 AM</a:t>
            </a:fld>
            <a:endParaRPr lang="en-US"/>
          </a:p>
        </p:txBody>
      </p:sp>
      <p:sp>
        <p:nvSpPr>
          <p:cNvPr id="24" name="Slide Number Placeholder 23"/>
          <p:cNvSpPr>
            <a:spLocks noGrp="1"/>
          </p:cNvSpPr>
          <p:nvPr>
            <p:ph type="sldNum" sz="quarter" idx="12"/>
          </p:nvPr>
        </p:nvSpPr>
        <p:spPr/>
        <p:txBody>
          <a:bodyPr/>
          <a:lstStyle/>
          <a:p>
            <a:fld id="{A96CFC63-935C-44D7-9FFC-CD215679A700}" type="slidenum">
              <a:rPr lang="en-US" smtClean="0"/>
              <a:pPr/>
              <a:t>6</a:t>
            </a:fld>
            <a:endParaRPr lang="en-US"/>
          </a:p>
        </p:txBody>
      </p:sp>
    </p:spTree>
    <p:extLst>
      <p:ext uri="{BB962C8B-B14F-4D97-AF65-F5344CB8AC3E}">
        <p14:creationId xmlns:p14="http://schemas.microsoft.com/office/powerpoint/2010/main" xmlns="" val="350714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6000"/>
                                        <p:tgtEl>
                                          <p:spTgt spid="17"/>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30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childTnLst>
                                </p:cTn>
                              </p:par>
                              <p:par>
                                <p:cTn id="14" presetID="22" presetClass="entr" presetSubtype="8" fill="hold" nodeType="withEffect">
                                  <p:stCondLst>
                                    <p:cond delay="300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3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11813060" cy="1615827"/>
          </a:xfrm>
          <a:prstGeom prst="rect">
            <a:avLst/>
          </a:prstGeom>
        </p:spPr>
        <p:txBody>
          <a:bodyPr wrap="square">
            <a:spAutoFit/>
          </a:bodyPr>
          <a:lstStyle/>
          <a:p>
            <a:r>
              <a:rPr lang="lv-LV" sz="2800" b="1" dirty="0" smtClean="0">
                <a:solidFill>
                  <a:srgbClr val="002060"/>
                </a:solidFill>
              </a:rPr>
              <a:t>Transition from glacial to post-glacial landscape </a:t>
            </a:r>
            <a:r>
              <a:rPr lang="lv-LV" sz="2800" b="1" dirty="0" smtClean="0">
                <a:solidFill>
                  <a:srgbClr val="002060"/>
                </a:solidFill>
                <a:latin typeface="Times New Roman" pitchFamily="18" charset="0"/>
                <a:cs typeface="Times New Roman" pitchFamily="18" charset="0"/>
              </a:rPr>
              <a:t>→</a:t>
            </a:r>
            <a:r>
              <a:rPr lang="lv-LV" sz="2800" b="1" dirty="0" smtClean="0">
                <a:solidFill>
                  <a:srgbClr val="002060"/>
                </a:solidFill>
              </a:rPr>
              <a:t> formation of glacial meltwater, development of ice-dammed lakes and glaciofluvial streams</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23" name="Date Placeholder 22"/>
          <p:cNvSpPr>
            <a:spLocks noGrp="1"/>
          </p:cNvSpPr>
          <p:nvPr>
            <p:ph type="dt" sz="half" idx="10"/>
          </p:nvPr>
        </p:nvSpPr>
        <p:spPr/>
        <p:txBody>
          <a:bodyPr/>
          <a:lstStyle/>
          <a:p>
            <a:fld id="{6FF750E5-D48B-4480-A402-16F2A354BDEF}" type="datetime9">
              <a:rPr lang="en-US" smtClean="0"/>
              <a:pPr/>
              <a:t>3/9/2021 10:28:16 AM</a:t>
            </a:fld>
            <a:endParaRPr lang="en-US"/>
          </a:p>
        </p:txBody>
      </p:sp>
      <p:sp>
        <p:nvSpPr>
          <p:cNvPr id="24" name="Slide Number Placeholder 23"/>
          <p:cNvSpPr>
            <a:spLocks noGrp="1"/>
          </p:cNvSpPr>
          <p:nvPr>
            <p:ph type="sldNum" sz="quarter" idx="12"/>
          </p:nvPr>
        </p:nvSpPr>
        <p:spPr/>
        <p:txBody>
          <a:bodyPr/>
          <a:lstStyle/>
          <a:p>
            <a:fld id="{A96CFC63-935C-44D7-9FFC-CD215679A700}" type="slidenum">
              <a:rPr lang="en-US" smtClean="0"/>
              <a:pPr/>
              <a:t>7</a:t>
            </a:fld>
            <a:endParaRPr lang="en-US"/>
          </a:p>
        </p:txBody>
      </p:sp>
      <p:pic>
        <p:nvPicPr>
          <p:cNvPr id="13" name="Picture 12" descr="Latvijas_karte_sprostezeri.jpg"/>
          <p:cNvPicPr>
            <a:picLocks noChangeAspect="1"/>
          </p:cNvPicPr>
          <p:nvPr/>
        </p:nvPicPr>
        <p:blipFill>
          <a:blip r:embed="rId3" cstate="print"/>
          <a:stretch>
            <a:fillRect/>
          </a:stretch>
        </p:blipFill>
        <p:spPr>
          <a:xfrm>
            <a:off x="2148428" y="2562434"/>
            <a:ext cx="6988550" cy="4159040"/>
          </a:xfrm>
          <a:prstGeom prst="rect">
            <a:avLst/>
          </a:prstGeom>
          <a:ln w="3175">
            <a:solidFill>
              <a:schemeClr val="tx1"/>
            </a:solidFill>
          </a:ln>
        </p:spPr>
      </p:pic>
      <p:sp>
        <p:nvSpPr>
          <p:cNvPr id="18" name="TextBox 17"/>
          <p:cNvSpPr txBox="1"/>
          <p:nvPr/>
        </p:nvSpPr>
        <p:spPr>
          <a:xfrm>
            <a:off x="2148428" y="6094910"/>
            <a:ext cx="4911591" cy="669414"/>
          </a:xfrm>
          <a:prstGeom prst="rect">
            <a:avLst/>
          </a:prstGeom>
          <a:noFill/>
        </p:spPr>
        <p:txBody>
          <a:bodyPr wrap="square" rtlCol="0">
            <a:spAutoFit/>
          </a:bodyPr>
          <a:lstStyle/>
          <a:p>
            <a:pPr>
              <a:lnSpc>
                <a:spcPts val="1500"/>
              </a:lnSpc>
            </a:pPr>
            <a:r>
              <a:rPr lang="lv-LV" sz="1400" b="1" dirty="0" smtClean="0"/>
              <a:t>Geographic ditribution of  the major </a:t>
            </a:r>
            <a:r>
              <a:rPr lang="en-US" sz="1400" b="1" dirty="0" smtClean="0"/>
              <a:t>ice-dammed lakes</a:t>
            </a:r>
            <a:r>
              <a:rPr lang="lv-LV" sz="1400" b="1" dirty="0" smtClean="0"/>
              <a:t>, spillway valleys </a:t>
            </a:r>
            <a:r>
              <a:rPr lang="en-US" sz="1400" b="1" dirty="0" smtClean="0"/>
              <a:t>and </a:t>
            </a:r>
            <a:r>
              <a:rPr lang="en-US" sz="1400" b="1" dirty="0" err="1" smtClean="0"/>
              <a:t>glaciofluvial</a:t>
            </a:r>
            <a:r>
              <a:rPr lang="en-US" sz="1400" b="1" dirty="0" smtClean="0"/>
              <a:t> </a:t>
            </a:r>
            <a:r>
              <a:rPr lang="lv-LV" sz="1400" b="1" dirty="0" smtClean="0"/>
              <a:t>deltas in Latvia towards the end of </a:t>
            </a:r>
          </a:p>
          <a:p>
            <a:pPr>
              <a:lnSpc>
                <a:spcPts val="1500"/>
              </a:lnSpc>
            </a:pPr>
            <a:r>
              <a:rPr lang="lv-LV" sz="1400" b="1" dirty="0" smtClean="0"/>
              <a:t>Pleistocene</a:t>
            </a:r>
            <a:endParaRPr lang="en-GB" sz="1400" b="1" dirty="0"/>
          </a:p>
        </p:txBody>
      </p:sp>
      <p:sp>
        <p:nvSpPr>
          <p:cNvPr id="19" name="Oval 18"/>
          <p:cNvSpPr/>
          <p:nvPr/>
        </p:nvSpPr>
        <p:spPr>
          <a:xfrm>
            <a:off x="7351117" y="6148075"/>
            <a:ext cx="349186" cy="245946"/>
          </a:xfrm>
          <a:prstGeom prst="ellipse">
            <a:avLst/>
          </a:prstGeom>
          <a:noFill/>
          <a:ln>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Полилиния 2"/>
          <p:cNvSpPr>
            <a:spLocks/>
          </p:cNvSpPr>
          <p:nvPr/>
        </p:nvSpPr>
        <p:spPr>
          <a:xfrm>
            <a:off x="6780393" y="5125271"/>
            <a:ext cx="848913" cy="1209307"/>
          </a:xfrm>
          <a:custGeom>
            <a:avLst/>
            <a:gdLst>
              <a:gd name="connsiteX0" fmla="*/ 758179 w 848505"/>
              <a:gd name="connsiteY0" fmla="*/ 135472 h 1075149"/>
              <a:gd name="connsiteX1" fmla="*/ 798262 w 848505"/>
              <a:gd name="connsiteY1" fmla="*/ 170545 h 1075149"/>
              <a:gd name="connsiteX2" fmla="*/ 813293 w 848505"/>
              <a:gd name="connsiteY2" fmla="*/ 225660 h 1075149"/>
              <a:gd name="connsiteX3" fmla="*/ 815799 w 848505"/>
              <a:gd name="connsiteY3" fmla="*/ 285785 h 1075149"/>
              <a:gd name="connsiteX4" fmla="*/ 823314 w 848505"/>
              <a:gd name="connsiteY4" fmla="*/ 310837 h 1075149"/>
              <a:gd name="connsiteX5" fmla="*/ 788241 w 848505"/>
              <a:gd name="connsiteY5" fmla="*/ 343404 h 1075149"/>
              <a:gd name="connsiteX6" fmla="*/ 760684 w 848505"/>
              <a:gd name="connsiteY6" fmla="*/ 391003 h 1075149"/>
              <a:gd name="connsiteX7" fmla="*/ 738137 w 848505"/>
              <a:gd name="connsiteY7" fmla="*/ 418561 h 1075149"/>
              <a:gd name="connsiteX8" fmla="*/ 735632 w 848505"/>
              <a:gd name="connsiteY8" fmla="*/ 488706 h 1075149"/>
              <a:gd name="connsiteX9" fmla="*/ 768200 w 848505"/>
              <a:gd name="connsiteY9" fmla="*/ 533800 h 1075149"/>
              <a:gd name="connsiteX10" fmla="*/ 823314 w 848505"/>
              <a:gd name="connsiteY10" fmla="*/ 568873 h 1075149"/>
              <a:gd name="connsiteX11" fmla="*/ 840851 w 848505"/>
              <a:gd name="connsiteY11" fmla="*/ 598935 h 1075149"/>
              <a:gd name="connsiteX12" fmla="*/ 838345 w 848505"/>
              <a:gd name="connsiteY12" fmla="*/ 641524 h 1075149"/>
              <a:gd name="connsiteX13" fmla="*/ 818304 w 848505"/>
              <a:gd name="connsiteY13" fmla="*/ 616472 h 1075149"/>
              <a:gd name="connsiteX14" fmla="*/ 798262 w 848505"/>
              <a:gd name="connsiteY14" fmla="*/ 616472 h 1075149"/>
              <a:gd name="connsiteX15" fmla="*/ 805778 w 848505"/>
              <a:gd name="connsiteY15" fmla="*/ 664071 h 1075149"/>
              <a:gd name="connsiteX16" fmla="*/ 830830 w 848505"/>
              <a:gd name="connsiteY16" fmla="*/ 689123 h 1075149"/>
              <a:gd name="connsiteX17" fmla="*/ 803273 w 848505"/>
              <a:gd name="connsiteY17" fmla="*/ 739227 h 1075149"/>
              <a:gd name="connsiteX18" fmla="*/ 823314 w 848505"/>
              <a:gd name="connsiteY18" fmla="*/ 791836 h 1075149"/>
              <a:gd name="connsiteX19" fmla="*/ 848366 w 848505"/>
              <a:gd name="connsiteY19" fmla="*/ 834425 h 1075149"/>
              <a:gd name="connsiteX20" fmla="*/ 833335 w 848505"/>
              <a:gd name="connsiteY20" fmla="*/ 889539 h 1075149"/>
              <a:gd name="connsiteX21" fmla="*/ 830830 w 848505"/>
              <a:gd name="connsiteY21" fmla="*/ 972211 h 1075149"/>
              <a:gd name="connsiteX22" fmla="*/ 818304 w 848505"/>
              <a:gd name="connsiteY22" fmla="*/ 1037346 h 1075149"/>
              <a:gd name="connsiteX23" fmla="*/ 800767 w 848505"/>
              <a:gd name="connsiteY23" fmla="*/ 1062398 h 1075149"/>
              <a:gd name="connsiteX24" fmla="*/ 728116 w 848505"/>
              <a:gd name="connsiteY24" fmla="*/ 1074924 h 1075149"/>
              <a:gd name="connsiteX25" fmla="*/ 670497 w 848505"/>
              <a:gd name="connsiteY25" fmla="*/ 1052378 h 1075149"/>
              <a:gd name="connsiteX26" fmla="*/ 647950 w 848505"/>
              <a:gd name="connsiteY26" fmla="*/ 1007284 h 1075149"/>
              <a:gd name="connsiteX27" fmla="*/ 592835 w 848505"/>
              <a:gd name="connsiteY27" fmla="*/ 997263 h 1075149"/>
              <a:gd name="connsiteX28" fmla="*/ 555257 w 848505"/>
              <a:gd name="connsiteY28" fmla="*/ 952169 h 1075149"/>
              <a:gd name="connsiteX29" fmla="*/ 535216 w 848505"/>
              <a:gd name="connsiteY29" fmla="*/ 962190 h 1075149"/>
              <a:gd name="connsiteX30" fmla="*/ 505153 w 848505"/>
              <a:gd name="connsiteY30" fmla="*/ 962190 h 1075149"/>
              <a:gd name="connsiteX31" fmla="*/ 495132 w 848505"/>
              <a:gd name="connsiteY31" fmla="*/ 937138 h 1075149"/>
              <a:gd name="connsiteX32" fmla="*/ 512669 w 848505"/>
              <a:gd name="connsiteY32" fmla="*/ 917097 h 1075149"/>
              <a:gd name="connsiteX33" fmla="*/ 505153 w 848505"/>
              <a:gd name="connsiteY33" fmla="*/ 902065 h 1075149"/>
              <a:gd name="connsiteX34" fmla="*/ 470080 w 848505"/>
              <a:gd name="connsiteY34" fmla="*/ 882024 h 1075149"/>
              <a:gd name="connsiteX35" fmla="*/ 470080 w 848505"/>
              <a:gd name="connsiteY35" fmla="*/ 854466 h 1075149"/>
              <a:gd name="connsiteX36" fmla="*/ 497637 w 848505"/>
              <a:gd name="connsiteY36" fmla="*/ 831920 h 1075149"/>
              <a:gd name="connsiteX37" fmla="*/ 492627 w 848505"/>
              <a:gd name="connsiteY37" fmla="*/ 801857 h 1075149"/>
              <a:gd name="connsiteX38" fmla="*/ 452544 w 848505"/>
              <a:gd name="connsiteY38" fmla="*/ 779310 h 1075149"/>
              <a:gd name="connsiteX39" fmla="*/ 377388 w 848505"/>
              <a:gd name="connsiteY39" fmla="*/ 771795 h 1075149"/>
              <a:gd name="connsiteX40" fmla="*/ 302231 w 848505"/>
              <a:gd name="connsiteY40" fmla="*/ 669081 h 1075149"/>
              <a:gd name="connsiteX41" fmla="*/ 269664 w 848505"/>
              <a:gd name="connsiteY41" fmla="*/ 634008 h 1075149"/>
              <a:gd name="connsiteX42" fmla="*/ 202023 w 848505"/>
              <a:gd name="connsiteY42" fmla="*/ 588915 h 1075149"/>
              <a:gd name="connsiteX43" fmla="*/ 217054 w 848505"/>
              <a:gd name="connsiteY43" fmla="*/ 543821 h 1075149"/>
              <a:gd name="connsiteX44" fmla="*/ 212044 w 848505"/>
              <a:gd name="connsiteY44" fmla="*/ 503738 h 1075149"/>
              <a:gd name="connsiteX45" fmla="*/ 254633 w 848505"/>
              <a:gd name="connsiteY45" fmla="*/ 468665 h 1075149"/>
              <a:gd name="connsiteX46" fmla="*/ 247117 w 848505"/>
              <a:gd name="connsiteY46" fmla="*/ 436097 h 1075149"/>
              <a:gd name="connsiteX47" fmla="*/ 224570 w 848505"/>
              <a:gd name="connsiteY47" fmla="*/ 401024 h 1075149"/>
              <a:gd name="connsiteX48" fmla="*/ 171961 w 848505"/>
              <a:gd name="connsiteY48" fmla="*/ 375972 h 1075149"/>
              <a:gd name="connsiteX49" fmla="*/ 116846 w 848505"/>
              <a:gd name="connsiteY49" fmla="*/ 320858 h 1075149"/>
              <a:gd name="connsiteX50" fmla="*/ 51711 w 848505"/>
              <a:gd name="connsiteY50" fmla="*/ 318352 h 1075149"/>
              <a:gd name="connsiteX51" fmla="*/ 16638 w 848505"/>
              <a:gd name="connsiteY51" fmla="*/ 300816 h 1075149"/>
              <a:gd name="connsiteX52" fmla="*/ 9122 w 848505"/>
              <a:gd name="connsiteY52" fmla="*/ 228165 h 1075149"/>
              <a:gd name="connsiteX53" fmla="*/ 144403 w 848505"/>
              <a:gd name="connsiteY53" fmla="*/ 125452 h 1075149"/>
              <a:gd name="connsiteX54" fmla="*/ 252127 w 848505"/>
              <a:gd name="connsiteY54" fmla="*/ 180566 h 1075149"/>
              <a:gd name="connsiteX55" fmla="*/ 259643 w 848505"/>
              <a:gd name="connsiteY55" fmla="*/ 132967 h 1075149"/>
              <a:gd name="connsiteX56" fmla="*/ 287200 w 848505"/>
              <a:gd name="connsiteY56" fmla="*/ 120441 h 1075149"/>
              <a:gd name="connsiteX57" fmla="*/ 269664 w 848505"/>
              <a:gd name="connsiteY57" fmla="*/ 60316 h 1075149"/>
              <a:gd name="connsiteX58" fmla="*/ 302231 w 848505"/>
              <a:gd name="connsiteY58" fmla="*/ 40275 h 1075149"/>
              <a:gd name="connsiteX59" fmla="*/ 347325 w 848505"/>
              <a:gd name="connsiteY59" fmla="*/ 42780 h 1075149"/>
              <a:gd name="connsiteX60" fmla="*/ 382398 w 848505"/>
              <a:gd name="connsiteY60" fmla="*/ 15223 h 1075149"/>
              <a:gd name="connsiteX61" fmla="*/ 409955 w 848505"/>
              <a:gd name="connsiteY61" fmla="*/ 191 h 1075149"/>
              <a:gd name="connsiteX62" fmla="*/ 419976 w 848505"/>
              <a:gd name="connsiteY62" fmla="*/ 25243 h 1075149"/>
              <a:gd name="connsiteX63" fmla="*/ 374882 w 848505"/>
              <a:gd name="connsiteY63" fmla="*/ 62821 h 1075149"/>
              <a:gd name="connsiteX64" fmla="*/ 409955 w 848505"/>
              <a:gd name="connsiteY64" fmla="*/ 120441 h 1075149"/>
              <a:gd name="connsiteX65" fmla="*/ 399934 w 848505"/>
              <a:gd name="connsiteY65" fmla="*/ 147998 h 1075149"/>
              <a:gd name="connsiteX66" fmla="*/ 442523 w 848505"/>
              <a:gd name="connsiteY66" fmla="*/ 165535 h 1075149"/>
              <a:gd name="connsiteX67" fmla="*/ 475091 w 848505"/>
              <a:gd name="connsiteY67" fmla="*/ 190587 h 1075149"/>
              <a:gd name="connsiteX68" fmla="*/ 555257 w 848505"/>
              <a:gd name="connsiteY68" fmla="*/ 163030 h 1075149"/>
              <a:gd name="connsiteX69" fmla="*/ 607866 w 848505"/>
              <a:gd name="connsiteY69" fmla="*/ 120441 h 1075149"/>
              <a:gd name="connsiteX70" fmla="*/ 630413 w 848505"/>
              <a:gd name="connsiteY70" fmla="*/ 130462 h 1075149"/>
              <a:gd name="connsiteX71" fmla="*/ 617887 w 848505"/>
              <a:gd name="connsiteY71" fmla="*/ 153009 h 1075149"/>
              <a:gd name="connsiteX72" fmla="*/ 617887 w 848505"/>
              <a:gd name="connsiteY72" fmla="*/ 188082 h 1075149"/>
              <a:gd name="connsiteX73" fmla="*/ 690538 w 848505"/>
              <a:gd name="connsiteY73" fmla="*/ 155514 h 1075149"/>
              <a:gd name="connsiteX74" fmla="*/ 758179 w 848505"/>
              <a:gd name="connsiteY74" fmla="*/ 135472 h 1075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848505" h="1075149">
                <a:moveTo>
                  <a:pt x="758179" y="135472"/>
                </a:moveTo>
                <a:cubicBezTo>
                  <a:pt x="776133" y="137977"/>
                  <a:pt x="789076" y="155514"/>
                  <a:pt x="798262" y="170545"/>
                </a:cubicBezTo>
                <a:cubicBezTo>
                  <a:pt x="807448" y="185576"/>
                  <a:pt x="810370" y="206453"/>
                  <a:pt x="813293" y="225660"/>
                </a:cubicBezTo>
                <a:cubicBezTo>
                  <a:pt x="816216" y="244867"/>
                  <a:pt x="814129" y="271589"/>
                  <a:pt x="815799" y="285785"/>
                </a:cubicBezTo>
                <a:cubicBezTo>
                  <a:pt x="817469" y="299981"/>
                  <a:pt x="827907" y="301234"/>
                  <a:pt x="823314" y="310837"/>
                </a:cubicBezTo>
                <a:cubicBezTo>
                  <a:pt x="818721" y="320440"/>
                  <a:pt x="798679" y="330043"/>
                  <a:pt x="788241" y="343404"/>
                </a:cubicBezTo>
                <a:cubicBezTo>
                  <a:pt x="777803" y="356765"/>
                  <a:pt x="769035" y="378477"/>
                  <a:pt x="760684" y="391003"/>
                </a:cubicBezTo>
                <a:cubicBezTo>
                  <a:pt x="752333" y="403529"/>
                  <a:pt x="742312" y="402277"/>
                  <a:pt x="738137" y="418561"/>
                </a:cubicBezTo>
                <a:cubicBezTo>
                  <a:pt x="733962" y="434845"/>
                  <a:pt x="730622" y="469500"/>
                  <a:pt x="735632" y="488706"/>
                </a:cubicBezTo>
                <a:cubicBezTo>
                  <a:pt x="740642" y="507912"/>
                  <a:pt x="753586" y="520439"/>
                  <a:pt x="768200" y="533800"/>
                </a:cubicBezTo>
                <a:cubicBezTo>
                  <a:pt x="782814" y="547161"/>
                  <a:pt x="811205" y="558017"/>
                  <a:pt x="823314" y="568873"/>
                </a:cubicBezTo>
                <a:cubicBezTo>
                  <a:pt x="835423" y="579729"/>
                  <a:pt x="838346" y="586827"/>
                  <a:pt x="840851" y="598935"/>
                </a:cubicBezTo>
                <a:cubicBezTo>
                  <a:pt x="843356" y="611044"/>
                  <a:pt x="842103" y="638601"/>
                  <a:pt x="838345" y="641524"/>
                </a:cubicBezTo>
                <a:cubicBezTo>
                  <a:pt x="834587" y="644447"/>
                  <a:pt x="824984" y="620647"/>
                  <a:pt x="818304" y="616472"/>
                </a:cubicBezTo>
                <a:cubicBezTo>
                  <a:pt x="811624" y="612297"/>
                  <a:pt x="800350" y="608539"/>
                  <a:pt x="798262" y="616472"/>
                </a:cubicBezTo>
                <a:cubicBezTo>
                  <a:pt x="796174" y="624405"/>
                  <a:pt x="800350" y="651963"/>
                  <a:pt x="805778" y="664071"/>
                </a:cubicBezTo>
                <a:cubicBezTo>
                  <a:pt x="811206" y="676180"/>
                  <a:pt x="831247" y="676597"/>
                  <a:pt x="830830" y="689123"/>
                </a:cubicBezTo>
                <a:cubicBezTo>
                  <a:pt x="830413" y="701649"/>
                  <a:pt x="804526" y="722108"/>
                  <a:pt x="803273" y="739227"/>
                </a:cubicBezTo>
                <a:cubicBezTo>
                  <a:pt x="802020" y="756346"/>
                  <a:pt x="815799" y="775970"/>
                  <a:pt x="823314" y="791836"/>
                </a:cubicBezTo>
                <a:cubicBezTo>
                  <a:pt x="830829" y="807702"/>
                  <a:pt x="846696" y="818141"/>
                  <a:pt x="848366" y="834425"/>
                </a:cubicBezTo>
                <a:cubicBezTo>
                  <a:pt x="850036" y="850709"/>
                  <a:pt x="836258" y="866575"/>
                  <a:pt x="833335" y="889539"/>
                </a:cubicBezTo>
                <a:cubicBezTo>
                  <a:pt x="830412" y="912503"/>
                  <a:pt x="833335" y="947577"/>
                  <a:pt x="830830" y="972211"/>
                </a:cubicBezTo>
                <a:cubicBezTo>
                  <a:pt x="828325" y="996846"/>
                  <a:pt x="823315" y="1022315"/>
                  <a:pt x="818304" y="1037346"/>
                </a:cubicBezTo>
                <a:cubicBezTo>
                  <a:pt x="813293" y="1052377"/>
                  <a:pt x="815798" y="1056135"/>
                  <a:pt x="800767" y="1062398"/>
                </a:cubicBezTo>
                <a:cubicBezTo>
                  <a:pt x="785736" y="1068661"/>
                  <a:pt x="749828" y="1076594"/>
                  <a:pt x="728116" y="1074924"/>
                </a:cubicBezTo>
                <a:cubicBezTo>
                  <a:pt x="706404" y="1073254"/>
                  <a:pt x="683858" y="1063651"/>
                  <a:pt x="670497" y="1052378"/>
                </a:cubicBezTo>
                <a:cubicBezTo>
                  <a:pt x="657136" y="1041105"/>
                  <a:pt x="660894" y="1016470"/>
                  <a:pt x="647950" y="1007284"/>
                </a:cubicBezTo>
                <a:cubicBezTo>
                  <a:pt x="635006" y="998098"/>
                  <a:pt x="608284" y="1006449"/>
                  <a:pt x="592835" y="997263"/>
                </a:cubicBezTo>
                <a:cubicBezTo>
                  <a:pt x="577386" y="988077"/>
                  <a:pt x="564860" y="958015"/>
                  <a:pt x="555257" y="952169"/>
                </a:cubicBezTo>
                <a:cubicBezTo>
                  <a:pt x="545654" y="946324"/>
                  <a:pt x="543567" y="960520"/>
                  <a:pt x="535216" y="962190"/>
                </a:cubicBezTo>
                <a:cubicBezTo>
                  <a:pt x="526865" y="963860"/>
                  <a:pt x="511834" y="966365"/>
                  <a:pt x="505153" y="962190"/>
                </a:cubicBezTo>
                <a:cubicBezTo>
                  <a:pt x="498472" y="958015"/>
                  <a:pt x="493879" y="944654"/>
                  <a:pt x="495132" y="937138"/>
                </a:cubicBezTo>
                <a:cubicBezTo>
                  <a:pt x="496385" y="929622"/>
                  <a:pt x="510999" y="922942"/>
                  <a:pt x="512669" y="917097"/>
                </a:cubicBezTo>
                <a:cubicBezTo>
                  <a:pt x="514339" y="911252"/>
                  <a:pt x="512251" y="907910"/>
                  <a:pt x="505153" y="902065"/>
                </a:cubicBezTo>
                <a:cubicBezTo>
                  <a:pt x="498055" y="896220"/>
                  <a:pt x="475925" y="889957"/>
                  <a:pt x="470080" y="882024"/>
                </a:cubicBezTo>
                <a:cubicBezTo>
                  <a:pt x="464235" y="874091"/>
                  <a:pt x="465487" y="862817"/>
                  <a:pt x="470080" y="854466"/>
                </a:cubicBezTo>
                <a:cubicBezTo>
                  <a:pt x="474673" y="846115"/>
                  <a:pt x="493879" y="840688"/>
                  <a:pt x="497637" y="831920"/>
                </a:cubicBezTo>
                <a:cubicBezTo>
                  <a:pt x="501395" y="823152"/>
                  <a:pt x="500142" y="810625"/>
                  <a:pt x="492627" y="801857"/>
                </a:cubicBezTo>
                <a:cubicBezTo>
                  <a:pt x="485112" y="793089"/>
                  <a:pt x="471750" y="784320"/>
                  <a:pt x="452544" y="779310"/>
                </a:cubicBezTo>
                <a:cubicBezTo>
                  <a:pt x="433338" y="774300"/>
                  <a:pt x="402440" y="790166"/>
                  <a:pt x="377388" y="771795"/>
                </a:cubicBezTo>
                <a:cubicBezTo>
                  <a:pt x="352336" y="753424"/>
                  <a:pt x="320185" y="692045"/>
                  <a:pt x="302231" y="669081"/>
                </a:cubicBezTo>
                <a:cubicBezTo>
                  <a:pt x="284277" y="646117"/>
                  <a:pt x="286365" y="647369"/>
                  <a:pt x="269664" y="634008"/>
                </a:cubicBezTo>
                <a:cubicBezTo>
                  <a:pt x="252963" y="620647"/>
                  <a:pt x="210791" y="603946"/>
                  <a:pt x="202023" y="588915"/>
                </a:cubicBezTo>
                <a:cubicBezTo>
                  <a:pt x="193255" y="573884"/>
                  <a:pt x="215384" y="558017"/>
                  <a:pt x="217054" y="543821"/>
                </a:cubicBezTo>
                <a:cubicBezTo>
                  <a:pt x="218724" y="529625"/>
                  <a:pt x="205781" y="516264"/>
                  <a:pt x="212044" y="503738"/>
                </a:cubicBezTo>
                <a:cubicBezTo>
                  <a:pt x="218307" y="491212"/>
                  <a:pt x="248788" y="479938"/>
                  <a:pt x="254633" y="468665"/>
                </a:cubicBezTo>
                <a:cubicBezTo>
                  <a:pt x="260478" y="457392"/>
                  <a:pt x="252127" y="447371"/>
                  <a:pt x="247117" y="436097"/>
                </a:cubicBezTo>
                <a:cubicBezTo>
                  <a:pt x="242106" y="424824"/>
                  <a:pt x="237096" y="411045"/>
                  <a:pt x="224570" y="401024"/>
                </a:cubicBezTo>
                <a:cubicBezTo>
                  <a:pt x="212044" y="391003"/>
                  <a:pt x="189915" y="389333"/>
                  <a:pt x="171961" y="375972"/>
                </a:cubicBezTo>
                <a:cubicBezTo>
                  <a:pt x="154007" y="362611"/>
                  <a:pt x="136888" y="330461"/>
                  <a:pt x="116846" y="320858"/>
                </a:cubicBezTo>
                <a:cubicBezTo>
                  <a:pt x="96804" y="311255"/>
                  <a:pt x="68412" y="321692"/>
                  <a:pt x="51711" y="318352"/>
                </a:cubicBezTo>
                <a:cubicBezTo>
                  <a:pt x="35010" y="315012"/>
                  <a:pt x="23736" y="315847"/>
                  <a:pt x="16638" y="300816"/>
                </a:cubicBezTo>
                <a:cubicBezTo>
                  <a:pt x="9540" y="285785"/>
                  <a:pt x="-12172" y="257392"/>
                  <a:pt x="9122" y="228165"/>
                </a:cubicBezTo>
                <a:cubicBezTo>
                  <a:pt x="30416" y="198938"/>
                  <a:pt x="103902" y="133385"/>
                  <a:pt x="144403" y="125452"/>
                </a:cubicBezTo>
                <a:cubicBezTo>
                  <a:pt x="184904" y="117519"/>
                  <a:pt x="232920" y="179314"/>
                  <a:pt x="252127" y="180566"/>
                </a:cubicBezTo>
                <a:cubicBezTo>
                  <a:pt x="271334" y="181818"/>
                  <a:pt x="253798" y="142988"/>
                  <a:pt x="259643" y="132967"/>
                </a:cubicBezTo>
                <a:cubicBezTo>
                  <a:pt x="265488" y="122946"/>
                  <a:pt x="285530" y="132549"/>
                  <a:pt x="287200" y="120441"/>
                </a:cubicBezTo>
                <a:cubicBezTo>
                  <a:pt x="288870" y="108333"/>
                  <a:pt x="267159" y="73677"/>
                  <a:pt x="269664" y="60316"/>
                </a:cubicBezTo>
                <a:cubicBezTo>
                  <a:pt x="272169" y="46955"/>
                  <a:pt x="289288" y="43198"/>
                  <a:pt x="302231" y="40275"/>
                </a:cubicBezTo>
                <a:cubicBezTo>
                  <a:pt x="315174" y="37352"/>
                  <a:pt x="333964" y="46955"/>
                  <a:pt x="347325" y="42780"/>
                </a:cubicBezTo>
                <a:cubicBezTo>
                  <a:pt x="360686" y="38605"/>
                  <a:pt x="371960" y="22321"/>
                  <a:pt x="382398" y="15223"/>
                </a:cubicBezTo>
                <a:cubicBezTo>
                  <a:pt x="392836" y="8125"/>
                  <a:pt x="403692" y="-1479"/>
                  <a:pt x="409955" y="191"/>
                </a:cubicBezTo>
                <a:cubicBezTo>
                  <a:pt x="416218" y="1861"/>
                  <a:pt x="425821" y="14805"/>
                  <a:pt x="419976" y="25243"/>
                </a:cubicBezTo>
                <a:cubicBezTo>
                  <a:pt x="414130" y="35681"/>
                  <a:pt x="376552" y="46955"/>
                  <a:pt x="374882" y="62821"/>
                </a:cubicBezTo>
                <a:cubicBezTo>
                  <a:pt x="373212" y="78687"/>
                  <a:pt x="405780" y="106245"/>
                  <a:pt x="409955" y="120441"/>
                </a:cubicBezTo>
                <a:cubicBezTo>
                  <a:pt x="414130" y="134637"/>
                  <a:pt x="394506" y="140482"/>
                  <a:pt x="399934" y="147998"/>
                </a:cubicBezTo>
                <a:cubicBezTo>
                  <a:pt x="405362" y="155514"/>
                  <a:pt x="429997" y="158437"/>
                  <a:pt x="442523" y="165535"/>
                </a:cubicBezTo>
                <a:cubicBezTo>
                  <a:pt x="455049" y="172633"/>
                  <a:pt x="456302" y="191005"/>
                  <a:pt x="475091" y="190587"/>
                </a:cubicBezTo>
                <a:cubicBezTo>
                  <a:pt x="493880" y="190169"/>
                  <a:pt x="533128" y="174721"/>
                  <a:pt x="555257" y="163030"/>
                </a:cubicBezTo>
                <a:cubicBezTo>
                  <a:pt x="577386" y="151339"/>
                  <a:pt x="595340" y="125869"/>
                  <a:pt x="607866" y="120441"/>
                </a:cubicBezTo>
                <a:cubicBezTo>
                  <a:pt x="620392" y="115013"/>
                  <a:pt x="628743" y="125034"/>
                  <a:pt x="630413" y="130462"/>
                </a:cubicBezTo>
                <a:cubicBezTo>
                  <a:pt x="632083" y="135890"/>
                  <a:pt x="619975" y="143406"/>
                  <a:pt x="617887" y="153009"/>
                </a:cubicBezTo>
                <a:cubicBezTo>
                  <a:pt x="615799" y="162612"/>
                  <a:pt x="605779" y="187665"/>
                  <a:pt x="617887" y="188082"/>
                </a:cubicBezTo>
                <a:cubicBezTo>
                  <a:pt x="629995" y="188499"/>
                  <a:pt x="671749" y="164282"/>
                  <a:pt x="690538" y="155514"/>
                </a:cubicBezTo>
                <a:cubicBezTo>
                  <a:pt x="709327" y="146746"/>
                  <a:pt x="740225" y="132967"/>
                  <a:pt x="758179" y="135472"/>
                </a:cubicBezTo>
                <a:close/>
              </a:path>
            </a:pathLst>
          </a:cu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lv-LV" dirty="0"/>
          </a:p>
        </p:txBody>
      </p:sp>
      <p:sp>
        <p:nvSpPr>
          <p:cNvPr id="21" name="Полилиния 5"/>
          <p:cNvSpPr/>
          <p:nvPr/>
        </p:nvSpPr>
        <p:spPr>
          <a:xfrm>
            <a:off x="7454685" y="6219268"/>
            <a:ext cx="143489" cy="51780"/>
          </a:xfrm>
          <a:custGeom>
            <a:avLst/>
            <a:gdLst>
              <a:gd name="connsiteX0" fmla="*/ 0 w 127765"/>
              <a:gd name="connsiteY0" fmla="*/ 72778 h 72778"/>
              <a:gd name="connsiteX1" fmla="*/ 10021 w 127765"/>
              <a:gd name="connsiteY1" fmla="*/ 17663 h 72778"/>
              <a:gd name="connsiteX2" fmla="*/ 57620 w 127765"/>
              <a:gd name="connsiteY2" fmla="*/ 127 h 72778"/>
              <a:gd name="connsiteX3" fmla="*/ 100208 w 127765"/>
              <a:gd name="connsiteY3" fmla="*/ 10147 h 72778"/>
              <a:gd name="connsiteX4" fmla="*/ 127765 w 127765"/>
              <a:gd name="connsiteY4" fmla="*/ 17663 h 72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765" h="72778">
                <a:moveTo>
                  <a:pt x="0" y="72778"/>
                </a:moveTo>
                <a:cubicBezTo>
                  <a:pt x="209" y="51274"/>
                  <a:pt x="418" y="29771"/>
                  <a:pt x="10021" y="17663"/>
                </a:cubicBezTo>
                <a:cubicBezTo>
                  <a:pt x="19624" y="5555"/>
                  <a:pt x="42589" y="1380"/>
                  <a:pt x="57620" y="127"/>
                </a:cubicBezTo>
                <a:cubicBezTo>
                  <a:pt x="72651" y="-1126"/>
                  <a:pt x="88517" y="7224"/>
                  <a:pt x="100208" y="10147"/>
                </a:cubicBezTo>
                <a:cubicBezTo>
                  <a:pt x="111899" y="13070"/>
                  <a:pt x="119832" y="15366"/>
                  <a:pt x="127765" y="17663"/>
                </a:cubicBezTo>
              </a:path>
            </a:pathLst>
          </a:custGeom>
          <a:noFill/>
          <a:ln w="34925">
            <a:solidFill>
              <a:srgbClr val="99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lv-LV" dirty="0"/>
          </a:p>
        </p:txBody>
      </p:sp>
      <p:sp>
        <p:nvSpPr>
          <p:cNvPr id="22" name="TextBox 21"/>
          <p:cNvSpPr txBox="1"/>
          <p:nvPr/>
        </p:nvSpPr>
        <p:spPr>
          <a:xfrm rot="16200000">
            <a:off x="7380624" y="4318787"/>
            <a:ext cx="4159040" cy="646331"/>
          </a:xfrm>
          <a:prstGeom prst="rect">
            <a:avLst/>
          </a:prstGeom>
          <a:noFill/>
        </p:spPr>
        <p:txBody>
          <a:bodyPr wrap="square" rtlCol="0">
            <a:spAutoFit/>
          </a:bodyPr>
          <a:lstStyle/>
          <a:p>
            <a:r>
              <a:rPr lang="lv-LV" sz="1200" dirty="0" smtClean="0">
                <a:latin typeface="+mn-lt"/>
              </a:rPr>
              <a:t>Source: </a:t>
            </a:r>
            <a:r>
              <a:rPr lang="en-US" sz="1200" dirty="0" smtClean="0">
                <a:latin typeface="+mn-lt"/>
              </a:rPr>
              <a:t>Zelčs V. and Markots A., 2004. Deglaciation history of Latvia. In Ehlers, J., </a:t>
            </a:r>
            <a:r>
              <a:rPr lang="en-US" sz="1200" dirty="0" err="1" smtClean="0">
                <a:latin typeface="+mn-lt"/>
              </a:rPr>
              <a:t>Gibbard</a:t>
            </a:r>
            <a:r>
              <a:rPr lang="en-US" sz="1200" dirty="0" smtClean="0">
                <a:latin typeface="+mn-lt"/>
              </a:rPr>
              <a:t>, P. L. (eds.), </a:t>
            </a:r>
            <a:r>
              <a:rPr lang="en-US" sz="1200" i="1" dirty="0" smtClean="0">
                <a:latin typeface="+mn-lt"/>
              </a:rPr>
              <a:t>Extent and Chronology of Glaciations</a:t>
            </a:r>
            <a:r>
              <a:rPr lang="en-US" sz="1200" dirty="0" smtClean="0">
                <a:latin typeface="+mn-lt"/>
              </a:rPr>
              <a:t>, </a:t>
            </a:r>
            <a:r>
              <a:rPr lang="en-US" sz="1200" dirty="0" err="1" smtClean="0">
                <a:latin typeface="+mn-lt"/>
              </a:rPr>
              <a:t>v.1</a:t>
            </a:r>
            <a:r>
              <a:rPr lang="en-US" sz="1200" dirty="0" smtClean="0">
                <a:latin typeface="+mn-lt"/>
              </a:rPr>
              <a:t> (Europe). Elsevier, 225–244 pp..</a:t>
            </a:r>
            <a:endParaRPr lang="en-GB" sz="1200" dirty="0">
              <a:latin typeface="+mn-lt"/>
            </a:endParaRPr>
          </a:p>
        </p:txBody>
      </p:sp>
    </p:spTree>
    <p:extLst>
      <p:ext uri="{BB962C8B-B14F-4D97-AF65-F5344CB8AC3E}">
        <p14:creationId xmlns:p14="http://schemas.microsoft.com/office/powerpoint/2010/main" xmlns="" val="350714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heel(1)">
                                      <p:cBhvr>
                                        <p:cTn id="13" dur="10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circle(in)">
                                      <p:cBhvr>
                                        <p:cTn id="18" dur="20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35" presetClass="emph" presetSubtype="0" repeatCount="indefinite" fill="hold" grpId="0" nodeType="clickEffect">
                                  <p:stCondLst>
                                    <p:cond delay="0"/>
                                  </p:stCondLst>
                                  <p:endCondLst>
                                    <p:cond evt="onNext" delay="0">
                                      <p:tgtEl>
                                        <p:sldTgt/>
                                      </p:tgtEl>
                                    </p:cond>
                                  </p:endCondLst>
                                  <p:childTnLst>
                                    <p:anim calcmode="discrete" valueType="str">
                                      <p:cBhvr>
                                        <p:cTn id="22" dur="500" fill="hold"/>
                                        <p:tgtEl>
                                          <p:spTgt spid="2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ice-dammed-lake-axel.jpg"/>
          <p:cNvPicPr>
            <a:picLocks noChangeAspect="1"/>
          </p:cNvPicPr>
          <p:nvPr/>
        </p:nvPicPr>
        <p:blipFill>
          <a:blip r:embed="rId2" cstate="print"/>
          <a:stretch>
            <a:fillRect/>
          </a:stretch>
        </p:blipFill>
        <p:spPr>
          <a:xfrm>
            <a:off x="407566" y="2592232"/>
            <a:ext cx="5664257" cy="3780000"/>
          </a:xfrm>
          <a:prstGeom prst="rect">
            <a:avLst/>
          </a:prstGeom>
        </p:spPr>
      </p:pic>
      <p:pic>
        <p:nvPicPr>
          <p:cNvPr id="31" name="Picture 30" descr="IMG_8114.JPG"/>
          <p:cNvPicPr>
            <a:picLocks noChangeAspect="1"/>
          </p:cNvPicPr>
          <p:nvPr/>
        </p:nvPicPr>
        <p:blipFill>
          <a:blip r:embed="rId3" cstate="print">
            <a:lum bright="20000" contrast="45000"/>
          </a:blip>
          <a:srcRect l="14638" b="14638"/>
          <a:stretch>
            <a:fillRect/>
          </a:stretch>
        </p:blipFill>
        <p:spPr>
          <a:xfrm>
            <a:off x="2675481" y="2648410"/>
            <a:ext cx="3325523" cy="2217015"/>
          </a:xfrm>
          <a:prstGeom prst="rect">
            <a:avLst/>
          </a:prstGeom>
        </p:spPr>
      </p:pic>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11813060" cy="1615827"/>
          </a:xfrm>
          <a:prstGeom prst="rect">
            <a:avLst/>
          </a:prstGeom>
        </p:spPr>
        <p:txBody>
          <a:bodyPr wrap="square">
            <a:spAutoFit/>
          </a:bodyPr>
          <a:lstStyle/>
          <a:p>
            <a:r>
              <a:rPr lang="lv-LV" sz="2800" b="1" dirty="0" smtClean="0">
                <a:solidFill>
                  <a:srgbClr val="002060"/>
                </a:solidFill>
              </a:rPr>
              <a:t>Transition from glacial to post-glacial landscape </a:t>
            </a:r>
            <a:r>
              <a:rPr lang="lv-LV" sz="2800" b="1" dirty="0" smtClean="0">
                <a:solidFill>
                  <a:srgbClr val="002060"/>
                </a:solidFill>
                <a:latin typeface="Times New Roman" pitchFamily="18" charset="0"/>
                <a:cs typeface="Times New Roman" pitchFamily="18" charset="0"/>
              </a:rPr>
              <a:t>→</a:t>
            </a:r>
            <a:r>
              <a:rPr lang="lv-LV" sz="2800" b="1" dirty="0" smtClean="0">
                <a:solidFill>
                  <a:srgbClr val="002060"/>
                </a:solidFill>
              </a:rPr>
              <a:t> sedimentation in ice-dammed lakes and glaciofluvial deltas and channels </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13" name="TextBox 12"/>
          <p:cNvSpPr txBox="1"/>
          <p:nvPr/>
        </p:nvSpPr>
        <p:spPr>
          <a:xfrm>
            <a:off x="407568" y="6372232"/>
            <a:ext cx="5939742" cy="215444"/>
          </a:xfrm>
          <a:prstGeom prst="rect">
            <a:avLst/>
          </a:prstGeom>
          <a:noFill/>
        </p:spPr>
        <p:txBody>
          <a:bodyPr wrap="square" rtlCol="0">
            <a:spAutoFit/>
          </a:bodyPr>
          <a:lstStyle/>
          <a:p>
            <a:r>
              <a:rPr lang="lv-LV" sz="800" dirty="0" smtClean="0">
                <a:latin typeface="+mn-lt"/>
              </a:rPr>
              <a:t>Source: http://www.swisseduc.ch/glaciers/glossary/ice-dammed-lake-axel-en.html</a:t>
            </a:r>
          </a:p>
        </p:txBody>
      </p:sp>
      <p:pic>
        <p:nvPicPr>
          <p:cNvPr id="20" name="Picture 19" descr="delta.jpg"/>
          <p:cNvPicPr>
            <a:picLocks noChangeAspect="1"/>
          </p:cNvPicPr>
          <p:nvPr/>
        </p:nvPicPr>
        <p:blipFill>
          <a:blip r:embed="rId5" cstate="print"/>
          <a:stretch>
            <a:fillRect/>
          </a:stretch>
        </p:blipFill>
        <p:spPr>
          <a:xfrm>
            <a:off x="6252258" y="2592232"/>
            <a:ext cx="5664257" cy="3780000"/>
          </a:xfrm>
          <a:prstGeom prst="rect">
            <a:avLst/>
          </a:prstGeom>
        </p:spPr>
      </p:pic>
      <p:sp>
        <p:nvSpPr>
          <p:cNvPr id="21" name="TextBox 20"/>
          <p:cNvSpPr txBox="1"/>
          <p:nvPr/>
        </p:nvSpPr>
        <p:spPr>
          <a:xfrm>
            <a:off x="6252258" y="6372232"/>
            <a:ext cx="5939742" cy="215444"/>
          </a:xfrm>
          <a:prstGeom prst="rect">
            <a:avLst/>
          </a:prstGeom>
          <a:noFill/>
        </p:spPr>
        <p:txBody>
          <a:bodyPr wrap="square" rtlCol="0">
            <a:spAutoFit/>
          </a:bodyPr>
          <a:lstStyle/>
          <a:p>
            <a:r>
              <a:rPr lang="lv-LV" sz="800" dirty="0" smtClean="0">
                <a:latin typeface="+mn-lt"/>
              </a:rPr>
              <a:t>Source</a:t>
            </a:r>
            <a:r>
              <a:rPr lang="fi-FI" sz="800" dirty="0" smtClean="0">
                <a:latin typeface="+mn-lt"/>
              </a:rPr>
              <a:t>: https://www.studyblue.com/notes/note/n/terrain-analysis-/deck/4488303</a:t>
            </a:r>
          </a:p>
        </p:txBody>
      </p:sp>
      <p:sp>
        <p:nvSpPr>
          <p:cNvPr id="22" name="TextBox 21"/>
          <p:cNvSpPr txBox="1"/>
          <p:nvPr/>
        </p:nvSpPr>
        <p:spPr>
          <a:xfrm>
            <a:off x="407568" y="5849012"/>
            <a:ext cx="5664255" cy="523220"/>
          </a:xfrm>
          <a:prstGeom prst="rect">
            <a:avLst/>
          </a:prstGeom>
          <a:noFill/>
        </p:spPr>
        <p:txBody>
          <a:bodyPr wrap="square" rtlCol="0">
            <a:spAutoFit/>
          </a:bodyPr>
          <a:lstStyle/>
          <a:p>
            <a:r>
              <a:rPr lang="lv-LV" sz="1400" b="1" dirty="0" smtClean="0">
                <a:solidFill>
                  <a:srgbClr val="FFFFFF"/>
                </a:solidFill>
                <a:effectLst>
                  <a:outerShdw blurRad="38100" dist="38100" dir="2700000" algn="tl">
                    <a:srgbClr val="000000">
                      <a:alpha val="43137"/>
                    </a:srgbClr>
                  </a:outerShdw>
                </a:effectLst>
              </a:rPr>
              <a:t>Example: Tomson’s glacier ice-dammed lake, Axel Heiberg island,</a:t>
            </a:r>
          </a:p>
          <a:p>
            <a:r>
              <a:rPr lang="lv-LV" sz="1400" b="1" dirty="0" smtClean="0">
                <a:solidFill>
                  <a:srgbClr val="FFFFFF"/>
                </a:solidFill>
                <a:effectLst>
                  <a:outerShdw blurRad="38100" dist="38100" dir="2700000" algn="tl">
                    <a:srgbClr val="000000">
                      <a:alpha val="43137"/>
                    </a:srgbClr>
                  </a:outerShdw>
                </a:effectLst>
              </a:rPr>
              <a:t> Northern Canada</a:t>
            </a:r>
            <a:endParaRPr lang="lv-LV" sz="1400" b="1" dirty="0" smtClean="0">
              <a:solidFill>
                <a:srgbClr val="FFFFFF"/>
              </a:solidFill>
              <a:effectLst>
                <a:outerShdw blurRad="38100" dist="38100" dir="2700000" algn="tl">
                  <a:srgbClr val="000000">
                    <a:alpha val="43137"/>
                  </a:srgbClr>
                </a:outerShdw>
              </a:effectLst>
              <a:latin typeface="+mn-lt"/>
            </a:endParaRPr>
          </a:p>
        </p:txBody>
      </p:sp>
      <p:pic>
        <p:nvPicPr>
          <p:cNvPr id="30" name="Picture 29" descr="IMG_4571.JPG"/>
          <p:cNvPicPr>
            <a:picLocks noChangeAspect="1"/>
          </p:cNvPicPr>
          <p:nvPr/>
        </p:nvPicPr>
        <p:blipFill>
          <a:blip r:embed="rId6" cstate="print">
            <a:lum contrast="15000"/>
          </a:blip>
          <a:srcRect l="15141" b="15147"/>
          <a:stretch>
            <a:fillRect/>
          </a:stretch>
        </p:blipFill>
        <p:spPr>
          <a:xfrm>
            <a:off x="8520488" y="2648546"/>
            <a:ext cx="3325523" cy="2216879"/>
          </a:xfrm>
          <a:prstGeom prst="rect">
            <a:avLst/>
          </a:prstGeom>
        </p:spPr>
      </p:pic>
      <p:sp>
        <p:nvSpPr>
          <p:cNvPr id="19" name="TextBox 18"/>
          <p:cNvSpPr txBox="1"/>
          <p:nvPr/>
        </p:nvSpPr>
        <p:spPr>
          <a:xfrm>
            <a:off x="2675481" y="4454168"/>
            <a:ext cx="3325523" cy="411257"/>
          </a:xfrm>
          <a:prstGeom prst="rect">
            <a:avLst/>
          </a:prstGeom>
          <a:noFill/>
        </p:spPr>
        <p:txBody>
          <a:bodyPr wrap="square" lIns="72000" tIns="36000" rIns="36000" bIns="36000" rtlCol="0">
            <a:spAutoFit/>
          </a:bodyPr>
          <a:lstStyle/>
          <a:p>
            <a:r>
              <a:rPr lang="lv-LV" sz="1100" b="1" dirty="0" smtClean="0">
                <a:ln w="3175">
                  <a:solidFill>
                    <a:srgbClr val="000000"/>
                  </a:solidFill>
                </a:ln>
                <a:solidFill>
                  <a:schemeClr val="bg1"/>
                </a:solidFill>
              </a:rPr>
              <a:t>Very fine sand, f</a:t>
            </a:r>
            <a:r>
              <a:rPr lang="lv-LV" sz="1100" b="1" dirty="0" smtClean="0">
                <a:ln w="3175">
                  <a:solidFill>
                    <a:srgbClr val="000000"/>
                  </a:solidFill>
                </a:ln>
                <a:solidFill>
                  <a:schemeClr val="bg1"/>
                </a:solidFill>
                <a:latin typeface="+mn-lt"/>
              </a:rPr>
              <a:t>ine silt and clay sediments = result of </a:t>
            </a:r>
            <a:r>
              <a:rPr lang="lv-LV" sz="1100" b="1" dirty="0" smtClean="0">
                <a:ln w="3175">
                  <a:solidFill>
                    <a:srgbClr val="000000"/>
                  </a:solidFill>
                </a:ln>
                <a:solidFill>
                  <a:schemeClr val="bg1"/>
                </a:solidFill>
              </a:rPr>
              <a:t>sedimentation in ice-dammed lake. Photo</a:t>
            </a:r>
            <a:r>
              <a:rPr lang="lv-LV" sz="1100" b="1" dirty="0" smtClean="0">
                <a:ln w="3175">
                  <a:solidFill>
                    <a:srgbClr val="000000"/>
                  </a:solidFill>
                </a:ln>
                <a:solidFill>
                  <a:schemeClr val="bg1"/>
                </a:solidFill>
                <a:latin typeface="+mn-lt"/>
              </a:rPr>
              <a:t>: Juris Soms</a:t>
            </a:r>
          </a:p>
        </p:txBody>
      </p:sp>
      <p:sp>
        <p:nvSpPr>
          <p:cNvPr id="25" name="Date Placeholder 24"/>
          <p:cNvSpPr>
            <a:spLocks noGrp="1"/>
          </p:cNvSpPr>
          <p:nvPr>
            <p:ph type="dt" sz="half" idx="10"/>
          </p:nvPr>
        </p:nvSpPr>
        <p:spPr/>
        <p:txBody>
          <a:bodyPr/>
          <a:lstStyle/>
          <a:p>
            <a:fld id="{E556F4B0-B821-42C5-9277-A621200DA1A9}" type="datetime9">
              <a:rPr lang="en-US" smtClean="0"/>
              <a:pPr/>
              <a:t>3/9/2021 10:29:48 AM</a:t>
            </a:fld>
            <a:endParaRPr lang="en-US"/>
          </a:p>
        </p:txBody>
      </p:sp>
      <p:sp>
        <p:nvSpPr>
          <p:cNvPr id="26" name="Slide Number Placeholder 25"/>
          <p:cNvSpPr>
            <a:spLocks noGrp="1"/>
          </p:cNvSpPr>
          <p:nvPr>
            <p:ph type="sldNum" sz="quarter" idx="12"/>
          </p:nvPr>
        </p:nvSpPr>
        <p:spPr/>
        <p:txBody>
          <a:bodyPr/>
          <a:lstStyle/>
          <a:p>
            <a:fld id="{A96CFC63-935C-44D7-9FFC-CD215679A700}" type="slidenum">
              <a:rPr lang="en-US" smtClean="0"/>
              <a:pPr/>
              <a:t>8</a:t>
            </a:fld>
            <a:endParaRPr lang="en-US"/>
          </a:p>
        </p:txBody>
      </p:sp>
      <p:sp>
        <p:nvSpPr>
          <p:cNvPr id="27" name="TextBox 26"/>
          <p:cNvSpPr txBox="1"/>
          <p:nvPr/>
        </p:nvSpPr>
        <p:spPr>
          <a:xfrm>
            <a:off x="6252260" y="5849012"/>
            <a:ext cx="5664255" cy="523220"/>
          </a:xfrm>
          <a:prstGeom prst="rect">
            <a:avLst/>
          </a:prstGeom>
          <a:noFill/>
        </p:spPr>
        <p:txBody>
          <a:bodyPr wrap="square" rtlCol="0">
            <a:spAutoFit/>
          </a:bodyPr>
          <a:lstStyle/>
          <a:p>
            <a:r>
              <a:rPr lang="lv-LV" sz="1400" b="1" dirty="0" smtClean="0">
                <a:solidFill>
                  <a:srgbClr val="FFFFFF"/>
                </a:solidFill>
                <a:effectLst>
                  <a:outerShdw blurRad="38100" dist="38100" dir="2700000" algn="tl">
                    <a:srgbClr val="000000">
                      <a:alpha val="43137"/>
                    </a:srgbClr>
                  </a:outerShdw>
                </a:effectLst>
              </a:rPr>
              <a:t>Example: re-washing and deposition of  sediments in glaciofluvial delta,</a:t>
            </a:r>
          </a:p>
          <a:p>
            <a:r>
              <a:rPr lang="lv-LV" sz="1400" b="1" dirty="0" smtClean="0">
                <a:solidFill>
                  <a:srgbClr val="FFFFFF"/>
                </a:solidFill>
                <a:effectLst>
                  <a:outerShdw blurRad="38100" dist="38100" dir="2700000" algn="tl">
                    <a:srgbClr val="000000">
                      <a:alpha val="43137"/>
                    </a:srgbClr>
                  </a:outerShdw>
                </a:effectLst>
              </a:rPr>
              <a:t> Northern Canada</a:t>
            </a:r>
            <a:endParaRPr lang="lv-LV" sz="1400" b="1" dirty="0" smtClean="0">
              <a:solidFill>
                <a:srgbClr val="FFFFFF"/>
              </a:solidFill>
              <a:effectLst>
                <a:outerShdw blurRad="38100" dist="38100" dir="2700000" algn="tl">
                  <a:srgbClr val="000000">
                    <a:alpha val="43137"/>
                  </a:srgbClr>
                </a:outerShdw>
              </a:effectLst>
              <a:latin typeface="+mn-lt"/>
            </a:endParaRPr>
          </a:p>
        </p:txBody>
      </p:sp>
      <p:sp>
        <p:nvSpPr>
          <p:cNvPr id="29" name="TextBox 28"/>
          <p:cNvSpPr txBox="1"/>
          <p:nvPr/>
        </p:nvSpPr>
        <p:spPr>
          <a:xfrm>
            <a:off x="8520488" y="4454168"/>
            <a:ext cx="3325523" cy="411257"/>
          </a:xfrm>
          <a:prstGeom prst="rect">
            <a:avLst/>
          </a:prstGeom>
          <a:noFill/>
        </p:spPr>
        <p:txBody>
          <a:bodyPr wrap="square" lIns="72000" tIns="36000" rIns="36000" bIns="36000" rtlCol="0">
            <a:spAutoFit/>
          </a:bodyPr>
          <a:lstStyle/>
          <a:p>
            <a:r>
              <a:rPr lang="lv-LV" sz="1100" b="1" dirty="0" smtClean="0">
                <a:ln w="3175">
                  <a:solidFill>
                    <a:schemeClr val="tx1"/>
                  </a:solidFill>
                </a:ln>
                <a:solidFill>
                  <a:schemeClr val="bg1"/>
                </a:solidFill>
              </a:rPr>
              <a:t>Gravel,  coarse and medium sand </a:t>
            </a:r>
            <a:r>
              <a:rPr lang="lv-LV" sz="1100" b="1" dirty="0" smtClean="0">
                <a:ln w="3175">
                  <a:solidFill>
                    <a:schemeClr val="tx1"/>
                  </a:solidFill>
                </a:ln>
                <a:solidFill>
                  <a:schemeClr val="bg1"/>
                </a:solidFill>
                <a:latin typeface="+mn-lt"/>
              </a:rPr>
              <a:t>sediments = result of </a:t>
            </a:r>
            <a:r>
              <a:rPr lang="lv-LV" sz="1100" b="1" dirty="0" smtClean="0">
                <a:ln w="3175">
                  <a:solidFill>
                    <a:schemeClr val="tx1"/>
                  </a:solidFill>
                </a:ln>
                <a:solidFill>
                  <a:schemeClr val="bg1"/>
                </a:solidFill>
              </a:rPr>
              <a:t>sedimentation in glaciofluvial delta. Photo</a:t>
            </a:r>
            <a:r>
              <a:rPr lang="lv-LV" sz="1100" b="1" dirty="0" smtClean="0">
                <a:ln w="3175">
                  <a:solidFill>
                    <a:schemeClr val="tx1"/>
                  </a:solidFill>
                </a:ln>
                <a:solidFill>
                  <a:schemeClr val="bg1"/>
                </a:solidFill>
                <a:latin typeface="+mn-lt"/>
              </a:rPr>
              <a:t>: Juris Soms</a:t>
            </a:r>
          </a:p>
        </p:txBody>
      </p:sp>
    </p:spTree>
    <p:extLst>
      <p:ext uri="{BB962C8B-B14F-4D97-AF65-F5344CB8AC3E}">
        <p14:creationId xmlns:p14="http://schemas.microsoft.com/office/powerpoint/2010/main" xmlns="" val="350714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p:nvPr/>
        </p:nvSpPr>
        <p:spPr>
          <a:xfrm>
            <a:off x="5527976" y="228256"/>
            <a:ext cx="6318035" cy="111257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tabLst>
                <a:tab pos="3590925" algn="l"/>
              </a:tabLst>
            </a:pP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Joint Management of Urban Wetland Areas in border region Latvia-Lithuania. (</a:t>
            </a:r>
            <a:r>
              <a:rPr lang="en-US" sz="2400" dirty="0" err="1">
                <a:solidFill>
                  <a:srgbClr val="98C222"/>
                </a:solidFill>
                <a:effectLst/>
                <a:latin typeface="Arial" panose="020B0604020202020204" pitchFamily="34" charset="0"/>
                <a:ea typeface="Calibri" panose="020F0502020204030204" pitchFamily="34" charset="0"/>
                <a:cs typeface="Times New Roman" panose="02020603050405020304" pitchFamily="18" charset="0"/>
              </a:rPr>
              <a:t>Urb</a:t>
            </a:r>
            <a:r>
              <a:rPr lang="en-US"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-Area</a:t>
            </a:r>
            <a:r>
              <a:rPr lang="lv-LV" sz="2400" dirty="0">
                <a:solidFill>
                  <a:srgbClr val="98C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9772411" y="950936"/>
            <a:ext cx="2172454" cy="410882"/>
          </a:xfrm>
          <a:prstGeom prst="rect">
            <a:avLst/>
          </a:prstGeom>
        </p:spPr>
        <p:txBody>
          <a:bodyPr wrap="none">
            <a:spAutoFit/>
          </a:bodyPr>
          <a:lstStyle/>
          <a:p>
            <a:pPr>
              <a:lnSpc>
                <a:spcPct val="115000"/>
              </a:lnSpc>
              <a:spcAft>
                <a:spcPts val="1000"/>
              </a:spcAft>
            </a:pPr>
            <a:r>
              <a:rPr lang="lv-LV" dirty="0">
                <a:solidFill>
                  <a:srgbClr val="98C222"/>
                </a:solidFill>
                <a:latin typeface="Arial" panose="020B0604020202020204" pitchFamily="34" charset="0"/>
                <a:ea typeface="Calibri" panose="020F0502020204030204" pitchFamily="34" charset="0"/>
                <a:cs typeface="Times New Roman" panose="02020603050405020304" pitchFamily="18" charset="0"/>
              </a:rPr>
              <a:t>Project Nr. LLI-472 </a:t>
            </a:r>
            <a:endParaRPr lang="en-US" sz="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218840" y="1665513"/>
            <a:ext cx="11813060" cy="1615827"/>
          </a:xfrm>
          <a:prstGeom prst="rect">
            <a:avLst/>
          </a:prstGeom>
        </p:spPr>
        <p:txBody>
          <a:bodyPr wrap="square">
            <a:spAutoFit/>
          </a:bodyPr>
          <a:lstStyle/>
          <a:p>
            <a:r>
              <a:rPr lang="lv-LV" sz="2800" b="1" dirty="0" smtClean="0">
                <a:solidFill>
                  <a:srgbClr val="002060"/>
                </a:solidFill>
              </a:rPr>
              <a:t>Post-glacial (the Holocene) phase </a:t>
            </a:r>
            <a:r>
              <a:rPr lang="lv-LV" sz="2800" b="1" dirty="0" smtClean="0">
                <a:solidFill>
                  <a:srgbClr val="002060"/>
                </a:solidFill>
                <a:latin typeface="Times New Roman" pitchFamily="18" charset="0"/>
                <a:cs typeface="Times New Roman" pitchFamily="18" charset="0"/>
              </a:rPr>
              <a:t>→</a:t>
            </a:r>
            <a:r>
              <a:rPr lang="lv-LV" sz="2800" b="1" dirty="0" smtClean="0">
                <a:solidFill>
                  <a:srgbClr val="002060"/>
                </a:solidFill>
              </a:rPr>
              <a:t> development of the River Daugava valley, formation of channel and floodplains, alluvial sedimentation</a:t>
            </a:r>
            <a:endParaRPr lang="lv-LV" sz="2000" dirty="0" smtClean="0"/>
          </a:p>
          <a:p>
            <a:pPr algn="ctr"/>
            <a:endParaRPr lang="en-US" sz="2000" dirty="0"/>
          </a:p>
          <a:p>
            <a:pPr algn="ctr">
              <a:lnSpc>
                <a:spcPct val="115000"/>
              </a:lnSpc>
              <a:spcAft>
                <a:spcPts val="6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4558937" cy="1485080"/>
          </a:xfrm>
          <a:prstGeom prst="rect">
            <a:avLst/>
          </a:prstGeom>
        </p:spPr>
      </p:pic>
      <p:sp>
        <p:nvSpPr>
          <p:cNvPr id="25" name="Date Placeholder 24"/>
          <p:cNvSpPr>
            <a:spLocks noGrp="1"/>
          </p:cNvSpPr>
          <p:nvPr>
            <p:ph type="dt" sz="half" idx="10"/>
          </p:nvPr>
        </p:nvSpPr>
        <p:spPr/>
        <p:txBody>
          <a:bodyPr/>
          <a:lstStyle/>
          <a:p>
            <a:fld id="{E556F4B0-B821-42C5-9277-A621200DA1A9}" type="datetime9">
              <a:rPr lang="en-US" smtClean="0"/>
              <a:pPr/>
              <a:t>3/9/2021 10:30:28 AM</a:t>
            </a:fld>
            <a:endParaRPr lang="en-US"/>
          </a:p>
        </p:txBody>
      </p:sp>
      <p:sp>
        <p:nvSpPr>
          <p:cNvPr id="26" name="Slide Number Placeholder 25"/>
          <p:cNvSpPr>
            <a:spLocks noGrp="1"/>
          </p:cNvSpPr>
          <p:nvPr>
            <p:ph type="sldNum" sz="quarter" idx="12"/>
          </p:nvPr>
        </p:nvSpPr>
        <p:spPr/>
        <p:txBody>
          <a:bodyPr/>
          <a:lstStyle/>
          <a:p>
            <a:fld id="{A96CFC63-935C-44D7-9FFC-CD215679A700}" type="slidenum">
              <a:rPr lang="en-US" smtClean="0"/>
              <a:pPr/>
              <a:t>9</a:t>
            </a:fld>
            <a:endParaRPr lang="en-US"/>
          </a:p>
        </p:txBody>
      </p:sp>
      <p:pic>
        <p:nvPicPr>
          <p:cNvPr id="12" name="Picture 11" descr="IMG_5426A.jpg"/>
          <p:cNvPicPr>
            <a:picLocks noChangeAspect="1"/>
          </p:cNvPicPr>
          <p:nvPr/>
        </p:nvPicPr>
        <p:blipFill>
          <a:blip r:embed="rId3" cstate="print"/>
          <a:stretch>
            <a:fillRect/>
          </a:stretch>
        </p:blipFill>
        <p:spPr>
          <a:xfrm>
            <a:off x="2998382" y="2586347"/>
            <a:ext cx="6202692" cy="4135128"/>
          </a:xfrm>
          <a:prstGeom prst="rect">
            <a:avLst/>
          </a:prstGeom>
        </p:spPr>
      </p:pic>
      <p:sp>
        <p:nvSpPr>
          <p:cNvPr id="13" name="TextBox 12"/>
          <p:cNvSpPr txBox="1"/>
          <p:nvPr/>
        </p:nvSpPr>
        <p:spPr>
          <a:xfrm>
            <a:off x="2998382" y="6198254"/>
            <a:ext cx="5664255" cy="523220"/>
          </a:xfrm>
          <a:prstGeom prst="rect">
            <a:avLst/>
          </a:prstGeom>
          <a:noFill/>
        </p:spPr>
        <p:txBody>
          <a:bodyPr wrap="square" rtlCol="0">
            <a:spAutoFit/>
          </a:bodyPr>
          <a:lstStyle/>
          <a:p>
            <a:r>
              <a:rPr lang="lv-LV" sz="1400" b="1" dirty="0" smtClean="0">
                <a:solidFill>
                  <a:srgbClr val="FFFFFF"/>
                </a:solidFill>
                <a:effectLst>
                  <a:outerShdw blurRad="38100" dist="38100" dir="2700000" algn="tl">
                    <a:srgbClr val="000000">
                      <a:alpha val="43137"/>
                    </a:srgbClr>
                  </a:outerShdw>
                </a:effectLst>
              </a:rPr>
              <a:t>Example: Inundated channel and floodplain of the River Daugava during the floods in 2010. Photo: Juris Soms</a:t>
            </a:r>
            <a:endParaRPr lang="lv-LV" sz="1400" b="1" dirty="0" smtClean="0">
              <a:solidFill>
                <a:srgbClr val="FFFFFF"/>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xmlns="" val="350714490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4005</TotalTime>
  <Words>1612</Words>
  <Application>Microsoft Office PowerPoint</Application>
  <PresentationFormat>Custom</PresentationFormat>
  <Paragraphs>261</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Olga Tolmacova</dc:creator>
  <cp:lastModifiedBy>Juris Soms</cp:lastModifiedBy>
  <cp:revision>156</cp:revision>
  <dcterms:created xsi:type="dcterms:W3CDTF">2020-12-02T09:29:15Z</dcterms:created>
  <dcterms:modified xsi:type="dcterms:W3CDTF">2021-03-09T12:16:55Z</dcterms:modified>
</cp:coreProperties>
</file>