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9" r:id="rId3"/>
    <p:sldId id="278" r:id="rId4"/>
    <p:sldId id="274" r:id="rId5"/>
    <p:sldId id="275" r:id="rId6"/>
    <p:sldId id="282" r:id="rId7"/>
    <p:sldId id="285" r:id="rId8"/>
    <p:sldId id="286" r:id="rId9"/>
    <p:sldId id="281" r:id="rId10"/>
    <p:sldId id="277" r:id="rId11"/>
    <p:sldId id="280" r:id="rId12"/>
    <p:sldId id="283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  <a:srgbClr val="C198E0"/>
    <a:srgbClr val="7E0000"/>
    <a:srgbClr val="54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9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2C6A6-047F-416D-9C40-691DD2087ADD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CFC63-935C-44D7-9FFC-CD215679A7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0199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2C6A6-047F-416D-9C40-691DD2087ADD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CFC63-935C-44D7-9FFC-CD215679A7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3252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2C6A6-047F-416D-9C40-691DD2087ADD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CFC63-935C-44D7-9FFC-CD215679A7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335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2C6A6-047F-416D-9C40-691DD2087ADD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CFC63-935C-44D7-9FFC-CD215679A7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58793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2C6A6-047F-416D-9C40-691DD2087ADD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CFC63-935C-44D7-9FFC-CD215679A7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620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2C6A6-047F-416D-9C40-691DD2087ADD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CFC63-935C-44D7-9FFC-CD215679A7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8417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2C6A6-047F-416D-9C40-691DD2087ADD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CFC63-935C-44D7-9FFC-CD215679A7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9198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2C6A6-047F-416D-9C40-691DD2087ADD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CFC63-935C-44D7-9FFC-CD215679A7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8708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2C6A6-047F-416D-9C40-691DD2087ADD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CFC63-935C-44D7-9FFC-CD215679A7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562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2C6A6-047F-416D-9C40-691DD2087ADD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CFC63-935C-44D7-9FFC-CD215679A7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4694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2C6A6-047F-416D-9C40-691DD2087ADD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CFC63-935C-44D7-9FFC-CD215679A7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195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B2C6A6-047F-416D-9C40-691DD2087ADD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6CFC63-935C-44D7-9FFC-CD215679A7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697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5"/>
          <p:cNvSpPr txBox="1"/>
          <p:nvPr/>
        </p:nvSpPr>
        <p:spPr>
          <a:xfrm>
            <a:off x="5527976" y="228256"/>
            <a:ext cx="6318035" cy="1112571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  <a:tabLst>
                <a:tab pos="3590925" algn="l"/>
              </a:tabLst>
            </a:pPr>
            <a:r>
              <a:rPr lang="en-US" sz="1600" dirty="0">
                <a:solidFill>
                  <a:srgbClr val="98C22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Joint Management of Urban Wetland Areas in border region Latvia-Lithuania. (</a:t>
            </a:r>
            <a:r>
              <a:rPr lang="en-US" sz="1600" dirty="0" err="1">
                <a:solidFill>
                  <a:srgbClr val="98C22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Urb</a:t>
            </a:r>
            <a:r>
              <a:rPr lang="en-US" sz="1600" dirty="0">
                <a:solidFill>
                  <a:srgbClr val="98C22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-Area</a:t>
            </a:r>
            <a:r>
              <a:rPr lang="lv-LV" sz="1600" dirty="0">
                <a:solidFill>
                  <a:srgbClr val="98C22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                                    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1000"/>
              </a:spcAft>
            </a:pPr>
            <a:r>
              <a:rPr lang="en-GB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702073" y="661323"/>
            <a:ext cx="1954253" cy="3572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lv-LV" sz="1600" dirty="0">
                <a:solidFill>
                  <a:srgbClr val="98C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Project Nr. LLI-472 </a:t>
            </a:r>
            <a:endParaRPr lang="en-U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89470" y="6060742"/>
            <a:ext cx="11813060" cy="11380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lv-LV" sz="1100" b="1" dirty="0" err="1">
                <a:solidFill>
                  <a:srgbClr val="0A3399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March</a:t>
            </a:r>
            <a:r>
              <a:rPr lang="lv-LV" sz="1100" b="1" dirty="0">
                <a:solidFill>
                  <a:srgbClr val="0A3399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9th -10th</a:t>
            </a:r>
            <a:r>
              <a:rPr lang="en-GB" sz="1100" b="1" dirty="0">
                <a:solidFill>
                  <a:srgbClr val="0A3399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202</a:t>
            </a:r>
            <a:r>
              <a:rPr lang="lv-LV" sz="1100" b="1" dirty="0">
                <a:solidFill>
                  <a:srgbClr val="0A3399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GB" sz="1100" b="1" dirty="0">
                <a:solidFill>
                  <a:srgbClr val="0A3399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Daugavpils, Latvia / </a:t>
            </a:r>
            <a:r>
              <a:rPr lang="en-GB" sz="1100" b="1" dirty="0" err="1">
                <a:solidFill>
                  <a:srgbClr val="0A3399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Anyksciai</a:t>
            </a:r>
            <a:r>
              <a:rPr lang="en-GB" sz="1100" b="1" dirty="0">
                <a:solidFill>
                  <a:srgbClr val="0A3399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Lithuania</a:t>
            </a:r>
          </a:p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lv-LV" sz="1100" b="1" dirty="0">
                <a:solidFill>
                  <a:srgbClr val="0A3399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1st </a:t>
            </a:r>
            <a:r>
              <a:rPr lang="en-GB" sz="1100" b="1" dirty="0">
                <a:solidFill>
                  <a:srgbClr val="0A3399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Partner workshop</a:t>
            </a:r>
            <a:endParaRPr lang="lv-LV" sz="1100" b="1" dirty="0">
              <a:solidFill>
                <a:srgbClr val="0A3399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en-US" sz="1100" dirty="0"/>
              <a:t>“Urban wetlands in cross border region Latvia-Lithuania: challenges of improvement of eco systems and services”</a:t>
            </a:r>
          </a:p>
          <a:p>
            <a:pPr algn="ctr">
              <a:lnSpc>
                <a:spcPct val="115000"/>
              </a:lnSpc>
              <a:spcAft>
                <a:spcPts val="600"/>
              </a:spcAft>
            </a:pP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5156886" cy="16798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FEABB9D-4BEA-49EA-9A8B-105AF53FEBAD}"/>
              </a:ext>
            </a:extLst>
          </p:cNvPr>
          <p:cNvSpPr txBox="1"/>
          <p:nvPr/>
        </p:nvSpPr>
        <p:spPr>
          <a:xfrm>
            <a:off x="2907323" y="1340827"/>
            <a:ext cx="95425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/>
              <a:t>Esplan</a:t>
            </a:r>
            <a:r>
              <a:rPr lang="lv-LV" sz="3200" b="1" dirty="0" err="1"/>
              <a:t>āde</a:t>
            </a:r>
            <a:r>
              <a:rPr lang="lv-LV" sz="3200" b="1" dirty="0"/>
              <a:t> </a:t>
            </a:r>
            <a:r>
              <a:rPr lang="lv-LV" sz="3200" b="1" dirty="0" err="1"/>
              <a:t>wetland</a:t>
            </a:r>
            <a:r>
              <a:rPr lang="lv-LV" sz="3200" b="1" dirty="0"/>
              <a:t>  - </a:t>
            </a:r>
            <a:r>
              <a:rPr lang="lv-LV" sz="3200" b="1" dirty="0" err="1"/>
              <a:t>important</a:t>
            </a:r>
            <a:r>
              <a:rPr lang="lv-LV" sz="3200" b="1" dirty="0"/>
              <a:t> </a:t>
            </a:r>
            <a:r>
              <a:rPr lang="lv-LV" sz="3200" b="1" dirty="0" err="1"/>
              <a:t>bird</a:t>
            </a:r>
            <a:r>
              <a:rPr lang="lv-LV" sz="3200" b="1" dirty="0"/>
              <a:t> </a:t>
            </a:r>
            <a:r>
              <a:rPr lang="lv-LV" sz="3200" b="1" dirty="0" err="1"/>
              <a:t>area</a:t>
            </a:r>
            <a:endParaRPr lang="lv-LV" sz="3200" b="1" dirty="0"/>
          </a:p>
        </p:txBody>
      </p:sp>
      <p:pic>
        <p:nvPicPr>
          <p:cNvPr id="7" name="Picture 6" descr="A picture containing grass, outdoor, bird, standing&#10;&#10;Description automatically generated">
            <a:extLst>
              <a:ext uri="{FF2B5EF4-FFF2-40B4-BE49-F238E27FC236}">
                <a16:creationId xmlns:a16="http://schemas.microsoft.com/office/drawing/2014/main" id="{A0EFC8AE-4333-452A-9131-738C2BC409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8155" y="2002152"/>
            <a:ext cx="6163575" cy="342613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2CE694F-2DF0-4DE7-8018-8CDDE98D67B3}"/>
              </a:ext>
            </a:extLst>
          </p:cNvPr>
          <p:cNvSpPr txBox="1"/>
          <p:nvPr/>
        </p:nvSpPr>
        <p:spPr>
          <a:xfrm>
            <a:off x="4009683" y="5504838"/>
            <a:ext cx="57515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dirty="0" err="1"/>
              <a:t>Author</a:t>
            </a:r>
            <a:r>
              <a:rPr lang="lv-LV" dirty="0"/>
              <a:t>: </a:t>
            </a:r>
            <a:r>
              <a:rPr lang="en-US" dirty="0"/>
              <a:t>Gaidis Grand</a:t>
            </a:r>
            <a:r>
              <a:rPr lang="lv-LV" dirty="0" err="1"/>
              <a:t>āns</a:t>
            </a:r>
            <a:r>
              <a:rPr lang="lv-LV" dirty="0"/>
              <a:t>, Daugavpils </a:t>
            </a:r>
            <a:r>
              <a:rPr lang="lv-LV" dirty="0" err="1"/>
              <a:t>University</a:t>
            </a:r>
            <a:endParaRPr lang="lv-LV" dirty="0"/>
          </a:p>
          <a:p>
            <a:pPr algn="ctr"/>
            <a:r>
              <a:rPr lang="lv-LV" dirty="0"/>
              <a:t>gaidis@birdinglatvia.lv</a:t>
            </a:r>
          </a:p>
          <a:p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35071449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18">
            <a:extLst>
              <a:ext uri="{FF2B5EF4-FFF2-40B4-BE49-F238E27FC236}">
                <a16:creationId xmlns:a16="http://schemas.microsoft.com/office/drawing/2014/main" id="{6D731904-7733-45B0-902C-289497204C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504E6397-35D7-4AEC-9DA9-B7F6B12B88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4416" y="4218905"/>
            <a:ext cx="11167447" cy="2089317"/>
          </a:xfrm>
          <a:prstGeom prst="rect">
            <a:avLst/>
          </a:prstGeom>
          <a:ln w="12700">
            <a:solidFill>
              <a:srgbClr val="DEDEDE"/>
            </a:solidFill>
          </a:ln>
          <a:effectLst>
            <a:outerShdw blurRad="50800" dist="38100" dir="2700000" algn="tl" rotWithShape="0">
              <a:schemeClr val="bg2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EDCB775-ED4F-4D35-B0C3-4DE8DB8CA120}"/>
              </a:ext>
            </a:extLst>
          </p:cNvPr>
          <p:cNvSpPr txBox="1"/>
          <p:nvPr/>
        </p:nvSpPr>
        <p:spPr>
          <a:xfrm>
            <a:off x="1051560" y="4440602"/>
            <a:ext cx="3538728" cy="16459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0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Bluethroat </a:t>
            </a:r>
            <a:r>
              <a:rPr lang="en-US" sz="3000" i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Luscinia svecica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0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Zilrīklīte; Mėlyngurklė</a:t>
            </a:r>
          </a:p>
        </p:txBody>
      </p:sp>
      <p:pic>
        <p:nvPicPr>
          <p:cNvPr id="8" name="Picture 7" descr="A picture containing bird, tree, outdoor, perched&#10;&#10;Description automatically generated">
            <a:extLst>
              <a:ext uri="{FF2B5EF4-FFF2-40B4-BE49-F238E27FC236}">
                <a16:creationId xmlns:a16="http://schemas.microsoft.com/office/drawing/2014/main" id="{A005E845-573F-419F-990A-0BF633B355F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69" r="3" b="3"/>
          <a:stretch/>
        </p:blipFill>
        <p:spPr>
          <a:xfrm>
            <a:off x="6" y="10"/>
            <a:ext cx="4884383" cy="399591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D44AD87-07F6-4E23-B957-1CC8489A896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99" r="1" b="10542"/>
          <a:stretch/>
        </p:blipFill>
        <p:spPr>
          <a:xfrm>
            <a:off x="5074877" y="10"/>
            <a:ext cx="7117118" cy="3995918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62C5A04F-2AEB-4631-8314-A8B812E1EC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408" y="4911519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B2B1C70-BF3F-41BD-871B-63D8F911F7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4243541" y="5254418"/>
            <a:ext cx="14630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D994EFF-2AAF-4687-B81C-E05559C3ECC0}"/>
              </a:ext>
            </a:extLst>
          </p:cNvPr>
          <p:cNvSpPr txBox="1"/>
          <p:nvPr/>
        </p:nvSpPr>
        <p:spPr>
          <a:xfrm>
            <a:off x="5349240" y="4440602"/>
            <a:ext cx="6007608" cy="16459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/>
              <a:t>Estimated population in Latvia: 150 – 300 breeding pairs.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/>
              <a:t>Ca 50 - 100 breeding pairs in Daugavpils city &amp; surroundings.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/>
              <a:t>5 – 7 breeding pairs in </a:t>
            </a:r>
            <a:r>
              <a:rPr lang="en-US" dirty="0" err="1"/>
              <a:t>Esplanāde</a:t>
            </a:r>
            <a:r>
              <a:rPr lang="en-US" dirty="0"/>
              <a:t> wetland.</a:t>
            </a:r>
          </a:p>
        </p:txBody>
      </p:sp>
    </p:spTree>
    <p:extLst>
      <p:ext uri="{BB962C8B-B14F-4D97-AF65-F5344CB8AC3E}">
        <p14:creationId xmlns:p14="http://schemas.microsoft.com/office/powerpoint/2010/main" val="26732021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6B5E2835-4E47-45B3-9CFE-732FF7B054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05F3A29-CE89-453E-B57A-1B073C30EB7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1" r="11092" b="-1"/>
          <a:stretch/>
        </p:blipFill>
        <p:spPr>
          <a:xfrm>
            <a:off x="3242695" y="10"/>
            <a:ext cx="8949307" cy="6857990"/>
          </a:xfrm>
          <a:custGeom>
            <a:avLst/>
            <a:gdLst/>
            <a:ahLst/>
            <a:cxnLst/>
            <a:rect l="l" t="t" r="r" b="b"/>
            <a:pathLst>
              <a:path w="8949307" h="6858000">
                <a:moveTo>
                  <a:pt x="0" y="0"/>
                </a:moveTo>
                <a:lnTo>
                  <a:pt x="8949307" y="0"/>
                </a:lnTo>
                <a:lnTo>
                  <a:pt x="8949307" y="6858000"/>
                </a:lnTo>
                <a:lnTo>
                  <a:pt x="0" y="6858000"/>
                </a:lnTo>
                <a:lnTo>
                  <a:pt x="62983" y="6788730"/>
                </a:lnTo>
                <a:cubicBezTo>
                  <a:pt x="773509" y="5928900"/>
                  <a:pt x="1212979" y="4741056"/>
                  <a:pt x="1212979" y="3429000"/>
                </a:cubicBezTo>
                <a:cubicBezTo>
                  <a:pt x="1212979" y="2116944"/>
                  <a:pt x="773509" y="929100"/>
                  <a:pt x="62983" y="69271"/>
                </a:cubicBezTo>
                <a:close/>
              </a:path>
            </a:pathLst>
          </a:custGeom>
        </p:spPr>
      </p:pic>
      <p:sp useBgFill="1">
        <p:nvSpPr>
          <p:cNvPr id="37" name="Freeform: Shape 13">
            <a:extLst>
              <a:ext uri="{FF2B5EF4-FFF2-40B4-BE49-F238E27FC236}">
                <a16:creationId xmlns:a16="http://schemas.microsoft.com/office/drawing/2014/main" id="{5B45AD5D-AA52-4F7B-9362-576A39AD9E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4455673" cy="6858000"/>
          </a:xfrm>
          <a:custGeom>
            <a:avLst/>
            <a:gdLst>
              <a:gd name="connsiteX0" fmla="*/ 0 w 4455673"/>
              <a:gd name="connsiteY0" fmla="*/ 0 h 6858000"/>
              <a:gd name="connsiteX1" fmla="*/ 3242695 w 4455673"/>
              <a:gd name="connsiteY1" fmla="*/ 0 h 6858000"/>
              <a:gd name="connsiteX2" fmla="*/ 3305678 w 4455673"/>
              <a:gd name="connsiteY2" fmla="*/ 69271 h 6858000"/>
              <a:gd name="connsiteX3" fmla="*/ 4455673 w 4455673"/>
              <a:gd name="connsiteY3" fmla="*/ 3429000 h 6858000"/>
              <a:gd name="connsiteX4" fmla="*/ 3305678 w 4455673"/>
              <a:gd name="connsiteY4" fmla="*/ 6788730 h 6858000"/>
              <a:gd name="connsiteX5" fmla="*/ 3242695 w 4455673"/>
              <a:gd name="connsiteY5" fmla="*/ 6858000 h 6858000"/>
              <a:gd name="connsiteX6" fmla="*/ 0 w 445567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55673" h="6858000">
                <a:moveTo>
                  <a:pt x="0" y="0"/>
                </a:moveTo>
                <a:lnTo>
                  <a:pt x="3242695" y="0"/>
                </a:lnTo>
                <a:lnTo>
                  <a:pt x="3305678" y="69271"/>
                </a:lnTo>
                <a:cubicBezTo>
                  <a:pt x="4016204" y="929100"/>
                  <a:pt x="4455673" y="2116944"/>
                  <a:pt x="4455673" y="3429000"/>
                </a:cubicBezTo>
                <a:cubicBezTo>
                  <a:pt x="4455673" y="4741056"/>
                  <a:pt x="4016204" y="5928900"/>
                  <a:pt x="3305678" y="6788730"/>
                </a:cubicBezTo>
                <a:lnTo>
                  <a:pt x="3242695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D5D5D5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38" name="Freeform: Shape 15">
            <a:extLst>
              <a:ext uri="{FF2B5EF4-FFF2-40B4-BE49-F238E27FC236}">
                <a16:creationId xmlns:a16="http://schemas.microsoft.com/office/drawing/2014/main" id="{AEDD7960-4866-4399-BEF6-DD1431AB4E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446529" cy="6858000"/>
          </a:xfrm>
          <a:custGeom>
            <a:avLst/>
            <a:gdLst>
              <a:gd name="connsiteX0" fmla="*/ 0 w 4446529"/>
              <a:gd name="connsiteY0" fmla="*/ 0 h 6858000"/>
              <a:gd name="connsiteX1" fmla="*/ 3233551 w 4446529"/>
              <a:gd name="connsiteY1" fmla="*/ 0 h 6858000"/>
              <a:gd name="connsiteX2" fmla="*/ 3296534 w 4446529"/>
              <a:gd name="connsiteY2" fmla="*/ 69271 h 6858000"/>
              <a:gd name="connsiteX3" fmla="*/ 4446529 w 4446529"/>
              <a:gd name="connsiteY3" fmla="*/ 3429000 h 6858000"/>
              <a:gd name="connsiteX4" fmla="*/ 3296534 w 4446529"/>
              <a:gd name="connsiteY4" fmla="*/ 6788730 h 6858000"/>
              <a:gd name="connsiteX5" fmla="*/ 3233551 w 4446529"/>
              <a:gd name="connsiteY5" fmla="*/ 6858000 h 6858000"/>
              <a:gd name="connsiteX6" fmla="*/ 0 w 444652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6529" h="6858000">
                <a:moveTo>
                  <a:pt x="0" y="0"/>
                </a:moveTo>
                <a:lnTo>
                  <a:pt x="3233551" y="0"/>
                </a:lnTo>
                <a:lnTo>
                  <a:pt x="3296534" y="69271"/>
                </a:lnTo>
                <a:cubicBezTo>
                  <a:pt x="4007060" y="929100"/>
                  <a:pt x="4446529" y="2116944"/>
                  <a:pt x="4446529" y="3429000"/>
                </a:cubicBezTo>
                <a:cubicBezTo>
                  <a:pt x="4446529" y="4741056"/>
                  <a:pt x="4007060" y="5928900"/>
                  <a:pt x="3296534" y="6788730"/>
                </a:cubicBezTo>
                <a:lnTo>
                  <a:pt x="3233551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8244" y="2443480"/>
            <a:ext cx="333756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1A4A7E9-4C0D-4F70-B9D4-106193777A08}"/>
              </a:ext>
            </a:extLst>
          </p:cNvPr>
          <p:cNvSpPr txBox="1"/>
          <p:nvPr/>
        </p:nvSpPr>
        <p:spPr>
          <a:xfrm>
            <a:off x="371094" y="2718054"/>
            <a:ext cx="3438906" cy="320725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 dirty="0"/>
              <a:t>Number of roosting Common Starlings</a:t>
            </a:r>
            <a:r>
              <a:rPr lang="lv-LV" sz="1700" dirty="0"/>
              <a:t>/Mājas strazds/</a:t>
            </a:r>
            <a:r>
              <a:rPr lang="lt-LT" sz="1600" dirty="0"/>
              <a:t>Paprastasis varnėnas</a:t>
            </a:r>
            <a:r>
              <a:rPr lang="en-US" sz="1700" dirty="0"/>
              <a:t> could reach 10 000 individual</a:t>
            </a:r>
            <a:r>
              <a:rPr lang="lv-LV" sz="1700" dirty="0"/>
              <a:t>s.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lv-LV" sz="1700" dirty="0"/>
              <a:t>More </a:t>
            </a:r>
            <a:r>
              <a:rPr lang="lv-LV" sz="1700" dirty="0" err="1"/>
              <a:t>than</a:t>
            </a:r>
            <a:r>
              <a:rPr lang="lv-LV" sz="1700" dirty="0"/>
              <a:t> 1000 </a:t>
            </a:r>
            <a:r>
              <a:rPr lang="lv-LV" sz="1700" dirty="0" err="1"/>
              <a:t>Barn</a:t>
            </a:r>
            <a:r>
              <a:rPr lang="lv-LV" sz="1700" dirty="0"/>
              <a:t> </a:t>
            </a:r>
            <a:r>
              <a:rPr lang="lv-LV" sz="1700" dirty="0" err="1"/>
              <a:t>Swallows</a:t>
            </a:r>
            <a:r>
              <a:rPr lang="lv-LV" sz="1700" dirty="0"/>
              <a:t>/Bezdelīga/</a:t>
            </a:r>
            <a:r>
              <a:rPr lang="lt-LT" sz="1600" dirty="0"/>
              <a:t>Šelmeninė kregždė</a:t>
            </a:r>
            <a:r>
              <a:rPr lang="lv-LV" sz="1700" dirty="0"/>
              <a:t>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lv-LV" sz="1700" dirty="0" err="1"/>
              <a:t>Muddy</a:t>
            </a:r>
            <a:r>
              <a:rPr lang="lv-LV" sz="1700" dirty="0"/>
              <a:t> </a:t>
            </a:r>
            <a:r>
              <a:rPr lang="lv-LV" sz="1700" dirty="0" err="1"/>
              <a:t>areas</a:t>
            </a:r>
            <a:r>
              <a:rPr lang="lv-LV" sz="1700" dirty="0"/>
              <a:t> </a:t>
            </a:r>
            <a:r>
              <a:rPr lang="lv-LV" sz="1700" dirty="0" err="1"/>
              <a:t>are</a:t>
            </a:r>
            <a:r>
              <a:rPr lang="lv-LV" sz="1700" dirty="0"/>
              <a:t> </a:t>
            </a:r>
            <a:r>
              <a:rPr lang="lv-LV" sz="1700" dirty="0" err="1"/>
              <a:t>important</a:t>
            </a:r>
            <a:r>
              <a:rPr lang="lv-LV" sz="1700" dirty="0"/>
              <a:t> </a:t>
            </a:r>
            <a:r>
              <a:rPr lang="lv-LV" sz="1700" dirty="0" err="1"/>
              <a:t>feeding</a:t>
            </a:r>
            <a:r>
              <a:rPr lang="lv-LV" sz="1700" dirty="0"/>
              <a:t> </a:t>
            </a:r>
            <a:r>
              <a:rPr lang="lv-LV" sz="1700" dirty="0" err="1"/>
              <a:t>places</a:t>
            </a:r>
            <a:r>
              <a:rPr lang="lv-LV" sz="1700" dirty="0"/>
              <a:t> </a:t>
            </a:r>
            <a:r>
              <a:rPr lang="lv-LV" sz="1700" dirty="0" err="1"/>
              <a:t>for</a:t>
            </a:r>
            <a:r>
              <a:rPr lang="lv-LV" sz="1700" dirty="0"/>
              <a:t> </a:t>
            </a:r>
            <a:r>
              <a:rPr lang="lv-LV" sz="1700" dirty="0" err="1"/>
              <a:t>migratory</a:t>
            </a:r>
            <a:r>
              <a:rPr lang="lv-LV" sz="1700" dirty="0"/>
              <a:t> </a:t>
            </a:r>
            <a:r>
              <a:rPr lang="lv-LV" sz="1700" dirty="0" err="1"/>
              <a:t>waders</a:t>
            </a:r>
            <a:r>
              <a:rPr lang="lv-LV" sz="1700" dirty="0"/>
              <a:t> – </a:t>
            </a:r>
            <a:r>
              <a:rPr lang="lv-LV" sz="1700" dirty="0" err="1"/>
              <a:t>Ruffs</a:t>
            </a:r>
            <a:r>
              <a:rPr lang="lv-LV" sz="1700" dirty="0"/>
              <a:t>, </a:t>
            </a:r>
            <a:r>
              <a:rPr lang="lv-LV" sz="1700" dirty="0" err="1"/>
              <a:t>Common</a:t>
            </a:r>
            <a:r>
              <a:rPr lang="lv-LV" sz="1700" dirty="0"/>
              <a:t> Snipes, </a:t>
            </a:r>
            <a:r>
              <a:rPr lang="lv-LV" sz="1700" dirty="0" err="1"/>
              <a:t>Jack</a:t>
            </a:r>
            <a:r>
              <a:rPr lang="lv-LV" sz="1700" dirty="0"/>
              <a:t> Snipes, </a:t>
            </a:r>
            <a:r>
              <a:rPr lang="lv-LV" sz="1700" dirty="0" err="1"/>
              <a:t>Wood</a:t>
            </a:r>
            <a:r>
              <a:rPr lang="lv-LV" sz="1700" dirty="0"/>
              <a:t> </a:t>
            </a:r>
            <a:r>
              <a:rPr lang="lv-LV" sz="1700" dirty="0" err="1"/>
              <a:t>Sandpipers</a:t>
            </a:r>
            <a:r>
              <a:rPr lang="lv-LV" sz="1700" dirty="0"/>
              <a:t>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lv-LV" sz="1700" dirty="0" err="1"/>
              <a:t>Raptors</a:t>
            </a:r>
            <a:r>
              <a:rPr lang="lv-LV" sz="1700" dirty="0"/>
              <a:t> – </a:t>
            </a:r>
            <a:r>
              <a:rPr lang="lv-LV" sz="1700" dirty="0" err="1"/>
              <a:t>Northern</a:t>
            </a:r>
            <a:r>
              <a:rPr lang="lv-LV" sz="1700" dirty="0"/>
              <a:t> </a:t>
            </a:r>
            <a:r>
              <a:rPr lang="lv-LV" sz="1700" dirty="0" err="1"/>
              <a:t>Goshawk</a:t>
            </a:r>
            <a:r>
              <a:rPr lang="lv-LV" sz="1700" dirty="0"/>
              <a:t>/Vistu vanags/</a:t>
            </a:r>
            <a:r>
              <a:rPr lang="lv-LV" sz="1600" dirty="0" err="1"/>
              <a:t>Vištvanagis</a:t>
            </a:r>
            <a:r>
              <a:rPr lang="lv-LV" sz="1600" dirty="0"/>
              <a:t>; </a:t>
            </a:r>
            <a:r>
              <a:rPr lang="lv-LV" sz="1600" dirty="0" err="1"/>
              <a:t>Western</a:t>
            </a:r>
            <a:r>
              <a:rPr lang="lv-LV" sz="1600" dirty="0"/>
              <a:t> </a:t>
            </a:r>
            <a:r>
              <a:rPr lang="lv-LV" sz="1600" dirty="0" err="1"/>
              <a:t>Marsh</a:t>
            </a:r>
            <a:r>
              <a:rPr lang="lv-LV" sz="1600" dirty="0"/>
              <a:t> </a:t>
            </a:r>
            <a:r>
              <a:rPr lang="lv-LV" sz="1600" dirty="0" err="1"/>
              <a:t>Harrier</a:t>
            </a:r>
            <a:r>
              <a:rPr lang="lv-LV" sz="1600" dirty="0"/>
              <a:t>/Niedru lija/</a:t>
            </a:r>
            <a:r>
              <a:rPr lang="lt-LT" sz="1600" dirty="0"/>
              <a:t>Nendrinė lingė </a:t>
            </a:r>
            <a:endParaRPr lang="en-US" sz="17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0F6E125-D43E-4AE0-B13D-29A1919795CC}"/>
              </a:ext>
            </a:extLst>
          </p:cNvPr>
          <p:cNvSpPr txBox="1"/>
          <p:nvPr/>
        </p:nvSpPr>
        <p:spPr>
          <a:xfrm>
            <a:off x="424815" y="1159640"/>
            <a:ext cx="18611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2400" dirty="0" err="1"/>
              <a:t>Spring</a:t>
            </a:r>
            <a:r>
              <a:rPr lang="lv-LV" sz="2400" dirty="0"/>
              <a:t> &amp; </a:t>
            </a:r>
            <a:r>
              <a:rPr lang="lv-LV" sz="2400" dirty="0" err="1"/>
              <a:t>autumn</a:t>
            </a:r>
            <a:r>
              <a:rPr lang="lv-LV" sz="2400" dirty="0"/>
              <a:t> </a:t>
            </a:r>
            <a:r>
              <a:rPr lang="lv-LV" sz="2400" dirty="0" err="1"/>
              <a:t>migration</a:t>
            </a:r>
            <a:endParaRPr lang="lv-LV" sz="2400" dirty="0"/>
          </a:p>
        </p:txBody>
      </p:sp>
    </p:spTree>
    <p:extLst>
      <p:ext uri="{BB962C8B-B14F-4D97-AF65-F5344CB8AC3E}">
        <p14:creationId xmlns:p14="http://schemas.microsoft.com/office/powerpoint/2010/main" val="40812586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bird, grass, outdoor, standing&#10;&#10;Description automatically generated">
            <a:extLst>
              <a:ext uri="{FF2B5EF4-FFF2-40B4-BE49-F238E27FC236}">
                <a16:creationId xmlns:a16="http://schemas.microsoft.com/office/drawing/2014/main" id="{1CE509A4-DC17-4171-8017-EFB19D0714A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1" r="3975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3" name="Rectangle 9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E05B7B6-9A68-4579-9084-8CE534344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875" y="5317240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600">
                <a:solidFill>
                  <a:schemeClr val="tx1">
                    <a:lumMod val="85000"/>
                    <a:lumOff val="15000"/>
                  </a:schemeClr>
                </a:solidFill>
              </a:rPr>
              <a:t>Thank you! Paldies! Ačiu!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23268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F94AA2BD-2E3F-4B1D-8127-5744B81153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27FA548-199D-4C28-822A-5EC5242A2399}"/>
              </a:ext>
            </a:extLst>
          </p:cNvPr>
          <p:cNvSpPr txBox="1"/>
          <p:nvPr/>
        </p:nvSpPr>
        <p:spPr>
          <a:xfrm>
            <a:off x="363109" y="864108"/>
            <a:ext cx="4485861" cy="108813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400" b="1" dirty="0" err="1">
                <a:latin typeface="+mj-lt"/>
                <a:ea typeface="+mj-ea"/>
                <a:cs typeface="+mj-cs"/>
              </a:rPr>
              <a:t>Esplanāde</a:t>
            </a:r>
            <a:r>
              <a:rPr lang="en-US" sz="3400" b="1" dirty="0">
                <a:latin typeface="+mj-lt"/>
                <a:ea typeface="+mj-ea"/>
                <a:cs typeface="+mj-cs"/>
              </a:rPr>
              <a:t> wetland – important bird area</a:t>
            </a:r>
          </a:p>
        </p:txBody>
      </p:sp>
      <p:sp>
        <p:nvSpPr>
          <p:cNvPr id="25" name="Rectangle 15">
            <a:extLst>
              <a:ext uri="{FF2B5EF4-FFF2-40B4-BE49-F238E27FC236}">
                <a16:creationId xmlns:a16="http://schemas.microsoft.com/office/drawing/2014/main" id="{4BD02261-2DC8-4AA8-9E16-7751AE8924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49223" y="387939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D752CF2-2291-40B5-B462-C17B174C10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11480" y="2286000"/>
            <a:ext cx="438912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8672208-C3F9-46A3-A387-23DCE4054FA1}"/>
              </a:ext>
            </a:extLst>
          </p:cNvPr>
          <p:cNvSpPr txBox="1"/>
          <p:nvPr/>
        </p:nvSpPr>
        <p:spPr>
          <a:xfrm>
            <a:off x="404602" y="2409444"/>
            <a:ext cx="4498848" cy="358444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32500" lnSpcReduction="20000"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4500" dirty="0"/>
              <a:t>More than 30 breeding bird species associated with </a:t>
            </a:r>
            <a:r>
              <a:rPr lang="en-US" sz="4500" dirty="0" err="1"/>
              <a:t>Esplanāde</a:t>
            </a:r>
            <a:r>
              <a:rPr lang="en-US" sz="4500" dirty="0"/>
              <a:t> wetland habitat</a:t>
            </a:r>
            <a:r>
              <a:rPr lang="lv-LV" sz="4500" dirty="0"/>
              <a:t>s – </a:t>
            </a:r>
            <a:r>
              <a:rPr lang="lv-LV" sz="4500" dirty="0" err="1"/>
              <a:t>reed</a:t>
            </a:r>
            <a:r>
              <a:rPr lang="lv-LV" sz="4500" dirty="0"/>
              <a:t> </a:t>
            </a:r>
            <a:r>
              <a:rPr lang="lv-LV" sz="4500" dirty="0" err="1"/>
              <a:t>beds</a:t>
            </a:r>
            <a:r>
              <a:rPr lang="lv-LV" sz="4500" dirty="0"/>
              <a:t>, </a:t>
            </a:r>
            <a:r>
              <a:rPr lang="lv-LV" sz="4500" dirty="0" err="1"/>
              <a:t>open</a:t>
            </a:r>
            <a:r>
              <a:rPr lang="lv-LV" sz="4500" dirty="0"/>
              <a:t> </a:t>
            </a:r>
            <a:r>
              <a:rPr lang="lv-LV" sz="4500" dirty="0" err="1"/>
              <a:t>water</a:t>
            </a:r>
            <a:r>
              <a:rPr lang="lv-LV" sz="4500" dirty="0"/>
              <a:t>, </a:t>
            </a:r>
            <a:r>
              <a:rPr lang="lv-LV" sz="4500" dirty="0" err="1"/>
              <a:t>shrubland</a:t>
            </a:r>
            <a:r>
              <a:rPr lang="lv-LV" sz="4500" dirty="0"/>
              <a:t>, </a:t>
            </a:r>
            <a:r>
              <a:rPr lang="lv-LV" sz="4500" dirty="0" err="1"/>
              <a:t>grassland</a:t>
            </a:r>
            <a:r>
              <a:rPr lang="lv-LV" sz="4500" dirty="0"/>
              <a:t>.</a:t>
            </a:r>
            <a:endParaRPr lang="en-US" sz="4500" dirty="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4500" dirty="0"/>
              <a:t>One of largest colonies of Black headed Gulls in Latvia.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lv-LV" sz="4500" dirty="0"/>
              <a:t>(</a:t>
            </a:r>
            <a:r>
              <a:rPr lang="lv-LV" sz="4500" dirty="0" err="1"/>
              <a:t>Probably</a:t>
            </a:r>
            <a:r>
              <a:rPr lang="lv-LV" sz="4500" dirty="0"/>
              <a:t>) </a:t>
            </a:r>
            <a:r>
              <a:rPr lang="en-US" sz="4500" dirty="0"/>
              <a:t>Largest urban Black headed Gulls colony in Europe.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4500" dirty="0"/>
              <a:t>4 breeding species included in EU Bird Directive Annex 1: Little Bittern, Bluethroat, Corncrake and Red-backed Shrike.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4500" dirty="0"/>
              <a:t>7 species included in Latvia list of protected species: + Black headed Gull, Penduline Tit and Little Grebe.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4500" dirty="0"/>
              <a:t>Important area for migratory birds.</a:t>
            </a:r>
            <a:endParaRPr lang="lv-LV" sz="4500" dirty="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lv-LV" sz="4500" dirty="0"/>
              <a:t>27 </a:t>
            </a:r>
            <a:r>
              <a:rPr lang="lv-LV" sz="4500" dirty="0" err="1"/>
              <a:t>protected</a:t>
            </a:r>
            <a:r>
              <a:rPr lang="lv-LV" sz="4500" dirty="0"/>
              <a:t> (EU &amp; LV) </a:t>
            </a:r>
            <a:r>
              <a:rPr lang="lv-LV" sz="4500" dirty="0" err="1"/>
              <a:t>breeding</a:t>
            </a:r>
            <a:r>
              <a:rPr lang="lv-LV" sz="4500" dirty="0"/>
              <a:t> </a:t>
            </a:r>
            <a:r>
              <a:rPr lang="lv-LV" sz="4500" dirty="0" err="1"/>
              <a:t>bird</a:t>
            </a:r>
            <a:r>
              <a:rPr lang="lv-LV" sz="4500" dirty="0"/>
              <a:t> </a:t>
            </a:r>
            <a:r>
              <a:rPr lang="lv-LV" sz="4500" dirty="0" err="1"/>
              <a:t>species</a:t>
            </a:r>
            <a:r>
              <a:rPr lang="lv-LV" sz="4500" dirty="0"/>
              <a:t> </a:t>
            </a:r>
            <a:r>
              <a:rPr lang="lv-LV" sz="4500" dirty="0" err="1"/>
              <a:t>in</a:t>
            </a:r>
            <a:r>
              <a:rPr lang="lv-LV" sz="4500" dirty="0"/>
              <a:t> Daugavpils </a:t>
            </a:r>
            <a:r>
              <a:rPr lang="lv-LV" sz="4500" dirty="0" err="1"/>
              <a:t>city</a:t>
            </a:r>
            <a:r>
              <a:rPr lang="lv-LV" sz="4500" dirty="0"/>
              <a:t>. 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lv-LV" sz="4500" dirty="0" err="1"/>
              <a:t>High</a:t>
            </a:r>
            <a:r>
              <a:rPr lang="lv-LV" sz="4500" dirty="0"/>
              <a:t> </a:t>
            </a:r>
            <a:r>
              <a:rPr lang="lv-LV" sz="4500" dirty="0" err="1"/>
              <a:t>density</a:t>
            </a:r>
            <a:r>
              <a:rPr lang="lv-LV" sz="4500" dirty="0"/>
              <a:t> </a:t>
            </a:r>
            <a:r>
              <a:rPr lang="lv-LV" sz="4500" dirty="0" err="1"/>
              <a:t>of</a:t>
            </a:r>
            <a:r>
              <a:rPr lang="lv-LV" sz="4500" dirty="0"/>
              <a:t> </a:t>
            </a:r>
            <a:r>
              <a:rPr lang="lv-LV" sz="4500" dirty="0" err="1"/>
              <a:t>Hoopoe</a:t>
            </a:r>
            <a:r>
              <a:rPr lang="lv-LV" sz="4500" dirty="0"/>
              <a:t>/Pupuķis/</a:t>
            </a:r>
            <a:r>
              <a:rPr lang="lv-LV" sz="4500" dirty="0" err="1"/>
              <a:t>Kukutis</a:t>
            </a:r>
            <a:r>
              <a:rPr lang="lv-LV" sz="4500" dirty="0"/>
              <a:t>; </a:t>
            </a:r>
            <a:r>
              <a:rPr lang="lv-LV" sz="4500" dirty="0" err="1"/>
              <a:t>inland</a:t>
            </a:r>
            <a:r>
              <a:rPr lang="lv-LV" sz="4500" dirty="0"/>
              <a:t> </a:t>
            </a:r>
            <a:r>
              <a:rPr lang="lv-LV" sz="4500" dirty="0" err="1"/>
              <a:t>population</a:t>
            </a:r>
            <a:r>
              <a:rPr lang="lv-LV" sz="4500" dirty="0"/>
              <a:t> </a:t>
            </a:r>
            <a:r>
              <a:rPr lang="lv-LV" sz="4500" dirty="0" err="1"/>
              <a:t>of</a:t>
            </a:r>
            <a:r>
              <a:rPr lang="lv-LV" sz="4500" dirty="0"/>
              <a:t> </a:t>
            </a:r>
            <a:r>
              <a:rPr lang="lv-LV" sz="4500" dirty="0" err="1"/>
              <a:t>Tawny</a:t>
            </a:r>
            <a:r>
              <a:rPr lang="lv-LV" sz="4500" dirty="0"/>
              <a:t> </a:t>
            </a:r>
            <a:r>
              <a:rPr lang="lv-LV" sz="4500" dirty="0" err="1"/>
              <a:t>Pipit</a:t>
            </a:r>
            <a:r>
              <a:rPr lang="lv-LV" sz="4500" dirty="0"/>
              <a:t>/Stepes </a:t>
            </a:r>
            <a:r>
              <a:rPr lang="lv-LV" sz="4500" dirty="0" err="1"/>
              <a:t>čipste</a:t>
            </a:r>
            <a:r>
              <a:rPr lang="lv-LV" sz="4500" dirty="0"/>
              <a:t>/</a:t>
            </a:r>
            <a:r>
              <a:rPr lang="lv-LV" sz="4500" dirty="0" err="1"/>
              <a:t>Dirvoninis</a:t>
            </a:r>
            <a:r>
              <a:rPr lang="lv-LV" sz="4500" dirty="0"/>
              <a:t> </a:t>
            </a:r>
            <a:r>
              <a:rPr lang="lv-LV" sz="4500" dirty="0" err="1"/>
              <a:t>kalviukas</a:t>
            </a:r>
            <a:r>
              <a:rPr lang="lv-LV" sz="4500" dirty="0"/>
              <a:t>.</a:t>
            </a:r>
            <a:endParaRPr lang="en-US" sz="4500" dirty="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700" dirty="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700" dirty="0"/>
          </a:p>
        </p:txBody>
      </p:sp>
      <p:pic>
        <p:nvPicPr>
          <p:cNvPr id="9" name="Picture 8" descr="A picture containing grass, outdoor, field&#10;&#10;Description automatically generated">
            <a:extLst>
              <a:ext uri="{FF2B5EF4-FFF2-40B4-BE49-F238E27FC236}">
                <a16:creationId xmlns:a16="http://schemas.microsoft.com/office/drawing/2014/main" id="{0A680074-3A2F-4629-85CC-21A6973EF5A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44" r="7673"/>
          <a:stretch/>
        </p:blipFill>
        <p:spPr>
          <a:xfrm>
            <a:off x="5308052" y="10"/>
            <a:ext cx="6883948" cy="6857990"/>
          </a:xfrm>
          <a:custGeom>
            <a:avLst/>
            <a:gdLst/>
            <a:ahLst/>
            <a:cxnLst/>
            <a:rect l="l" t="t" r="r" b="b"/>
            <a:pathLst>
              <a:path w="6883948" h="6858000">
                <a:moveTo>
                  <a:pt x="365648" y="0"/>
                </a:moveTo>
                <a:lnTo>
                  <a:pt x="6883948" y="0"/>
                </a:lnTo>
                <a:lnTo>
                  <a:pt x="6883948" y="6858000"/>
                </a:lnTo>
                <a:lnTo>
                  <a:pt x="365648" y="6858000"/>
                </a:lnTo>
                <a:lnTo>
                  <a:pt x="360213" y="6835050"/>
                </a:lnTo>
                <a:cubicBezTo>
                  <a:pt x="128263" y="5788167"/>
                  <a:pt x="0" y="4637179"/>
                  <a:pt x="0" y="3429001"/>
                </a:cubicBezTo>
                <a:cubicBezTo>
                  <a:pt x="0" y="2220824"/>
                  <a:pt x="128263" y="1069835"/>
                  <a:pt x="360213" y="22952"/>
                </a:cubicBezTo>
                <a:close/>
              </a:path>
            </a:pathLst>
          </a:custGeom>
          <a:effectLst>
            <a:outerShdw blurRad="50800" dist="38100" dir="10800000" algn="r" rotWithShape="0">
              <a:schemeClr val="bg1">
                <a:lumMod val="85000"/>
                <a:alpha val="3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86421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11">
            <a:extLst>
              <a:ext uri="{FF2B5EF4-FFF2-40B4-BE49-F238E27FC236}">
                <a16:creationId xmlns:a16="http://schemas.microsoft.com/office/drawing/2014/main" id="{80DF40B2-80F7-4E71-B46C-284163F365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E6147DE-3D3B-44F2-8168-8F81D5121AF0}"/>
              </a:ext>
            </a:extLst>
          </p:cNvPr>
          <p:cNvSpPr txBox="1"/>
          <p:nvPr/>
        </p:nvSpPr>
        <p:spPr>
          <a:xfrm>
            <a:off x="155449" y="197074"/>
            <a:ext cx="5940551" cy="9784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11200" b="1" dirty="0">
                <a:latin typeface="+mj-lt"/>
                <a:ea typeface="+mj-ea"/>
                <a:cs typeface="+mj-cs"/>
              </a:rPr>
              <a:t>Black-headed Gull</a:t>
            </a:r>
            <a:endParaRPr lang="lv-LV" sz="11200" b="1" dirty="0">
              <a:latin typeface="+mj-lt"/>
              <a:ea typeface="+mj-ea"/>
              <a:cs typeface="+mj-cs"/>
            </a:endParaRP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11200" b="1" i="1" dirty="0" err="1">
                <a:latin typeface="+mj-lt"/>
                <a:ea typeface="+mj-ea"/>
                <a:cs typeface="+mj-cs"/>
              </a:rPr>
              <a:t>Chroicocephalus</a:t>
            </a:r>
            <a:r>
              <a:rPr lang="en-US" sz="11200" b="1" i="1" dirty="0">
                <a:latin typeface="+mj-lt"/>
                <a:ea typeface="+mj-ea"/>
                <a:cs typeface="+mj-cs"/>
              </a:rPr>
              <a:t> </a:t>
            </a:r>
            <a:r>
              <a:rPr lang="en-US" sz="11200" b="1" i="1" dirty="0" err="1">
                <a:latin typeface="+mj-lt"/>
                <a:ea typeface="+mj-ea"/>
                <a:cs typeface="+mj-cs"/>
              </a:rPr>
              <a:t>ridibundus</a:t>
            </a:r>
            <a:endParaRPr lang="lv-LV" sz="11200" b="1" i="1" dirty="0">
              <a:latin typeface="+mj-lt"/>
              <a:ea typeface="+mj-ea"/>
              <a:cs typeface="+mj-cs"/>
            </a:endParaRP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lv-LV" sz="11200" b="1" dirty="0">
                <a:latin typeface="+mj-lt"/>
                <a:ea typeface="+mj-ea"/>
                <a:cs typeface="+mj-cs"/>
              </a:rPr>
              <a:t>Lielais ķīris; </a:t>
            </a:r>
            <a:r>
              <a:rPr lang="lv-LV" sz="11200" b="1" dirty="0" err="1">
                <a:latin typeface="+mj-lt"/>
                <a:ea typeface="+mj-ea"/>
                <a:cs typeface="+mj-cs"/>
              </a:rPr>
              <a:t>Rudagalvis</a:t>
            </a:r>
            <a:r>
              <a:rPr lang="lv-LV" sz="11200" b="1" dirty="0">
                <a:latin typeface="+mj-lt"/>
                <a:ea typeface="+mj-ea"/>
                <a:cs typeface="+mj-cs"/>
              </a:rPr>
              <a:t> </a:t>
            </a:r>
            <a:r>
              <a:rPr lang="lv-LV" sz="11200" b="1" dirty="0" err="1">
                <a:latin typeface="+mj-lt"/>
                <a:ea typeface="+mj-ea"/>
                <a:cs typeface="+mj-cs"/>
              </a:rPr>
              <a:t>kiras</a:t>
            </a:r>
            <a:endParaRPr lang="lv-LV" sz="11200" b="1" dirty="0">
              <a:latin typeface="+mj-lt"/>
              <a:ea typeface="+mj-ea"/>
              <a:cs typeface="+mj-cs"/>
            </a:endParaRP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2400" b="1" dirty="0">
              <a:latin typeface="+mj-lt"/>
              <a:ea typeface="+mj-ea"/>
              <a:cs typeface="+mj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45EC89C-CDE2-4DFB-B763-45DF3BC9E413}"/>
              </a:ext>
            </a:extLst>
          </p:cNvPr>
          <p:cNvSpPr txBox="1"/>
          <p:nvPr/>
        </p:nvSpPr>
        <p:spPr>
          <a:xfrm>
            <a:off x="129649" y="1175482"/>
            <a:ext cx="4751087" cy="4116962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6000" dirty="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8000" dirty="0"/>
              <a:t>Colonial </a:t>
            </a:r>
            <a:r>
              <a:rPr lang="en-US" sz="8000" dirty="0" err="1"/>
              <a:t>waterbird</a:t>
            </a:r>
            <a:r>
              <a:rPr lang="lv-LV" sz="8000" dirty="0"/>
              <a:t>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lv-LV" sz="8000" dirty="0"/>
              <a:t>B</a:t>
            </a:r>
            <a:r>
              <a:rPr lang="en-US" sz="8000" dirty="0"/>
              <a:t>reeds in much of the Palearctic including Europe and also in coastal eastern Canada.</a:t>
            </a:r>
            <a:endParaRPr lang="lv-LV" sz="8000" dirty="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8000" dirty="0"/>
              <a:t>Most of the population is migratory</a:t>
            </a:r>
            <a:r>
              <a:rPr lang="lv-LV" sz="8000" dirty="0"/>
              <a:t>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lv-LV" sz="8000" dirty="0" err="1"/>
              <a:t>Long</a:t>
            </a:r>
            <a:r>
              <a:rPr lang="lv-LV" sz="8000" dirty="0"/>
              <a:t> </a:t>
            </a:r>
            <a:r>
              <a:rPr lang="en-US" sz="8000" dirty="0"/>
              <a:t>-living birds, with a maximum age of at least 32.9 years recorded in the wild</a:t>
            </a:r>
            <a:r>
              <a:rPr lang="lv-LV" sz="8000" dirty="0"/>
              <a:t>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8000" dirty="0"/>
              <a:t>Estimated population in Latvia: 24539 – 38200 breeding pairs</a:t>
            </a:r>
            <a:r>
              <a:rPr lang="lv-LV" sz="8000" dirty="0"/>
              <a:t>.</a:t>
            </a:r>
            <a:endParaRPr lang="en-US" sz="8000" dirty="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8000" dirty="0"/>
              <a:t>Long term (2000-2017) and short term (1980-2017) significant decline</a:t>
            </a:r>
            <a:r>
              <a:rPr lang="lv-LV" sz="8000" dirty="0"/>
              <a:t>.</a:t>
            </a:r>
            <a:endParaRPr lang="en-US" sz="8000" dirty="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8000" dirty="0"/>
              <a:t>Maximal number of population was recorded on late 1980-ties, when Latvian population was estimated as at least 110 000 breeding pairs</a:t>
            </a:r>
            <a:r>
              <a:rPr lang="lv-LV" sz="8000" dirty="0"/>
              <a:t>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lv-LV" sz="8000" dirty="0" err="1"/>
              <a:t>Keystone</a:t>
            </a:r>
            <a:r>
              <a:rPr lang="lv-LV" sz="8000" dirty="0"/>
              <a:t> </a:t>
            </a:r>
            <a:r>
              <a:rPr lang="lv-LV" sz="8000" dirty="0" err="1"/>
              <a:t>species</a:t>
            </a:r>
            <a:r>
              <a:rPr lang="lv-LV" sz="8000" dirty="0"/>
              <a:t>  - </a:t>
            </a:r>
            <a:r>
              <a:rPr lang="en-US" sz="8000" dirty="0"/>
              <a:t>A species whose presence and role within an ecosystem has a disproportionate effect on other organisms within the system.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8000" dirty="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700" dirty="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7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C3BF821-3F2A-4E27-9033-CA48811F3C4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56" r="16394" b="1"/>
          <a:stretch/>
        </p:blipFill>
        <p:spPr>
          <a:xfrm>
            <a:off x="5010386" y="10"/>
            <a:ext cx="7181613" cy="685799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6948567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grass, outdoor, water, standing&#10;&#10;Description automatically generated">
            <a:extLst>
              <a:ext uri="{FF2B5EF4-FFF2-40B4-BE49-F238E27FC236}">
                <a16:creationId xmlns:a16="http://schemas.microsoft.com/office/drawing/2014/main" id="{18BB29D8-4315-4381-95C2-480B84A4602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09" r="-1" b="-1"/>
          <a:stretch/>
        </p:blipFill>
        <p:spPr>
          <a:xfrm>
            <a:off x="0" y="10"/>
            <a:ext cx="12188932" cy="6857990"/>
          </a:xfrm>
          <a:prstGeom prst="rect">
            <a:avLst/>
          </a:prstGeom>
        </p:spPr>
      </p:pic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5E8D2E83-FB3A-40E7-A9E5-7AB389D612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023809"/>
            <a:ext cx="11016943" cy="2262375"/>
          </a:xfrm>
          <a:custGeom>
            <a:avLst/>
            <a:gdLst>
              <a:gd name="connsiteX0" fmla="*/ 0 w 11016943"/>
              <a:gd name="connsiteY0" fmla="*/ 0 h 2262375"/>
              <a:gd name="connsiteX1" fmla="*/ 9969166 w 11016943"/>
              <a:gd name="connsiteY1" fmla="*/ 0 h 2262375"/>
              <a:gd name="connsiteX2" fmla="*/ 11016943 w 11016943"/>
              <a:gd name="connsiteY2" fmla="*/ 2262375 h 2262375"/>
              <a:gd name="connsiteX3" fmla="*/ 4942050 w 11016943"/>
              <a:gd name="connsiteY3" fmla="*/ 2262375 h 2262375"/>
              <a:gd name="connsiteX4" fmla="*/ 4582160 w 11016943"/>
              <a:gd name="connsiteY4" fmla="*/ 2262375 h 2262375"/>
              <a:gd name="connsiteX5" fmla="*/ 0 w 11016943"/>
              <a:gd name="connsiteY5" fmla="*/ 2262375 h 2262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16943" h="2262375">
                <a:moveTo>
                  <a:pt x="0" y="0"/>
                </a:moveTo>
                <a:lnTo>
                  <a:pt x="9969166" y="0"/>
                </a:lnTo>
                <a:lnTo>
                  <a:pt x="11016943" y="2262375"/>
                </a:lnTo>
                <a:lnTo>
                  <a:pt x="4942050" y="2262375"/>
                </a:lnTo>
                <a:lnTo>
                  <a:pt x="4582160" y="2262375"/>
                </a:lnTo>
                <a:lnTo>
                  <a:pt x="0" y="2262375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A4930BF-F6AD-428E-A0C2-9057FC573AE2}"/>
              </a:ext>
            </a:extLst>
          </p:cNvPr>
          <p:cNvSpPr txBox="1"/>
          <p:nvPr/>
        </p:nvSpPr>
        <p:spPr>
          <a:xfrm>
            <a:off x="618062" y="4185749"/>
            <a:ext cx="9265771" cy="622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000" dirty="0" err="1">
                <a:latin typeface="+mj-lt"/>
                <a:ea typeface="+mj-ea"/>
                <a:cs typeface="+mj-cs"/>
              </a:rPr>
              <a:t>Esplan</a:t>
            </a:r>
            <a:r>
              <a:rPr lang="lv-LV" sz="2000" dirty="0">
                <a:latin typeface="+mj-lt"/>
                <a:ea typeface="+mj-ea"/>
                <a:cs typeface="+mj-cs"/>
              </a:rPr>
              <a:t>ā</a:t>
            </a:r>
            <a:r>
              <a:rPr lang="en-US" sz="2000" dirty="0">
                <a:latin typeface="+mj-lt"/>
                <a:ea typeface="+mj-ea"/>
                <a:cs typeface="+mj-cs"/>
              </a:rPr>
              <a:t>de wetland  - one of the biggest colonies of Black headed Gull in Latvia!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B2B3416-50C1-4C45-B727-09C42BA28A48}"/>
              </a:ext>
            </a:extLst>
          </p:cNvPr>
          <p:cNvSpPr txBox="1"/>
          <p:nvPr/>
        </p:nvSpPr>
        <p:spPr>
          <a:xfrm>
            <a:off x="618063" y="4856921"/>
            <a:ext cx="9565028" cy="1249240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L="342900" indent="-342900">
              <a:lnSpc>
                <a:spcPct val="90000"/>
              </a:lnSpc>
              <a:spcAft>
                <a:spcPts val="600"/>
              </a:spcAft>
              <a:buAutoNum type="arabicPlain" startAt="1000"/>
            </a:pPr>
            <a:r>
              <a:rPr lang="en-US" dirty="0"/>
              <a:t>- 2000 breeding pairs!</a:t>
            </a:r>
            <a:endParaRPr lang="lv-LV" dirty="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lv-LV" dirty="0" err="1"/>
              <a:t>Habitat</a:t>
            </a:r>
            <a:r>
              <a:rPr lang="lv-LV" dirty="0"/>
              <a:t> </a:t>
            </a:r>
            <a:r>
              <a:rPr lang="lv-LV" dirty="0" err="1"/>
              <a:t>loss</a:t>
            </a:r>
            <a:r>
              <a:rPr lang="en-US" dirty="0"/>
              <a:t> and changes</a:t>
            </a:r>
            <a:r>
              <a:rPr lang="lv-LV" dirty="0"/>
              <a:t>, </a:t>
            </a:r>
            <a:r>
              <a:rPr lang="lv-LV" dirty="0" err="1"/>
              <a:t>predation</a:t>
            </a:r>
            <a:r>
              <a:rPr lang="lv-LV" dirty="0"/>
              <a:t> &amp; </a:t>
            </a:r>
            <a:r>
              <a:rPr lang="lv-LV" dirty="0" err="1"/>
              <a:t>disturbance</a:t>
            </a:r>
            <a:r>
              <a:rPr lang="lv-LV" dirty="0"/>
              <a:t>.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lv-LV" dirty="0" err="1"/>
              <a:t>Nearly</a:t>
            </a:r>
            <a:r>
              <a:rPr lang="lv-LV" dirty="0"/>
              <a:t> </a:t>
            </a:r>
            <a:r>
              <a:rPr lang="lv-LV" dirty="0" err="1"/>
              <a:t>threatened</a:t>
            </a:r>
            <a:r>
              <a:rPr lang="lv-LV" dirty="0"/>
              <a:t> </a:t>
            </a:r>
            <a:r>
              <a:rPr lang="lv-LV" dirty="0" err="1"/>
              <a:t>according</a:t>
            </a:r>
            <a:r>
              <a:rPr lang="lv-LV" dirty="0"/>
              <a:t> to IUCN </a:t>
            </a:r>
            <a:r>
              <a:rPr lang="lv-LV" dirty="0" err="1"/>
              <a:t>criteria</a:t>
            </a:r>
            <a:r>
              <a:rPr lang="lv-LV" dirty="0"/>
              <a:t> </a:t>
            </a:r>
            <a:r>
              <a:rPr lang="lv-LV" dirty="0" err="1"/>
              <a:t>in</a:t>
            </a:r>
            <a:r>
              <a:rPr lang="lv-LV" dirty="0"/>
              <a:t> Latvia.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lv-LV" dirty="0" err="1"/>
              <a:t>Protected</a:t>
            </a:r>
            <a:r>
              <a:rPr lang="lv-LV" dirty="0"/>
              <a:t> </a:t>
            </a:r>
            <a:r>
              <a:rPr lang="lv-LV" dirty="0" err="1"/>
              <a:t>species</a:t>
            </a:r>
            <a:r>
              <a:rPr lang="lv-LV" dirty="0"/>
              <a:t> </a:t>
            </a:r>
            <a:r>
              <a:rPr lang="lv-LV" dirty="0" err="1"/>
              <a:t>in</a:t>
            </a:r>
            <a:r>
              <a:rPr lang="lv-LV" dirty="0"/>
              <a:t> Latvia, «</a:t>
            </a:r>
            <a:r>
              <a:rPr lang="lv-LV" dirty="0" err="1"/>
              <a:t>microreserve</a:t>
            </a:r>
            <a:r>
              <a:rPr lang="lv-LV" dirty="0"/>
              <a:t> </a:t>
            </a:r>
            <a:r>
              <a:rPr lang="lv-LV" dirty="0" err="1"/>
              <a:t>species</a:t>
            </a:r>
            <a:r>
              <a:rPr lang="lv-LV" dirty="0"/>
              <a:t>»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lv-LV" dirty="0"/>
              <a:t>No </a:t>
            </a:r>
            <a:r>
              <a:rPr lang="lv-LV" dirty="0" err="1"/>
              <a:t>protection</a:t>
            </a:r>
            <a:r>
              <a:rPr lang="lv-LV" dirty="0"/>
              <a:t> status </a:t>
            </a:r>
            <a:r>
              <a:rPr lang="lv-LV" dirty="0" err="1"/>
              <a:t>for</a:t>
            </a:r>
            <a:r>
              <a:rPr lang="lv-LV" dirty="0"/>
              <a:t> Esplanāde </a:t>
            </a:r>
            <a:r>
              <a:rPr lang="lv-LV" dirty="0" err="1"/>
              <a:t>wetland</a:t>
            </a:r>
            <a:endParaRPr lang="lv-LV" dirty="0"/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22881503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BB6547E-9137-41C1-BA8E-77B2D6BE09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313" y="4644814"/>
            <a:ext cx="10905066" cy="19083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4D1D998-35A6-424F-A7B7-30B06FFFAEEE}"/>
              </a:ext>
            </a:extLst>
          </p:cNvPr>
          <p:cNvSpPr txBox="1"/>
          <p:nvPr/>
        </p:nvSpPr>
        <p:spPr>
          <a:xfrm>
            <a:off x="565313" y="145411"/>
            <a:ext cx="10497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2400" b="1" dirty="0" err="1"/>
              <a:t>Colour</a:t>
            </a:r>
            <a:r>
              <a:rPr lang="lv-LV" sz="2400" b="1" dirty="0"/>
              <a:t> </a:t>
            </a:r>
            <a:r>
              <a:rPr lang="lv-LV" sz="2400" b="1" dirty="0" err="1"/>
              <a:t>ringing</a:t>
            </a:r>
            <a:r>
              <a:rPr lang="lv-LV" sz="2400" b="1" dirty="0"/>
              <a:t> &amp; ring </a:t>
            </a:r>
            <a:r>
              <a:rPr lang="lv-LV" sz="2400" b="1" dirty="0" err="1"/>
              <a:t>reading</a:t>
            </a:r>
            <a:endParaRPr lang="lv-LV" sz="24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525C15A-BB0A-45F4-917E-92396B7BC126}"/>
              </a:ext>
            </a:extLst>
          </p:cNvPr>
          <p:cNvSpPr txBox="1"/>
          <p:nvPr/>
        </p:nvSpPr>
        <p:spPr>
          <a:xfrm>
            <a:off x="438912" y="850392"/>
            <a:ext cx="681228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/>
              <a:t>116 </a:t>
            </a:r>
            <a:r>
              <a:rPr lang="lv-LV" dirty="0" err="1"/>
              <a:t>chicks</a:t>
            </a:r>
            <a:r>
              <a:rPr lang="lv-LV" dirty="0"/>
              <a:t> </a:t>
            </a:r>
            <a:r>
              <a:rPr lang="lv-LV" dirty="0" err="1"/>
              <a:t>ringed</a:t>
            </a:r>
            <a:r>
              <a:rPr lang="lv-LV" dirty="0"/>
              <a:t> </a:t>
            </a:r>
            <a:r>
              <a:rPr lang="lv-LV" dirty="0" err="1"/>
              <a:t>with</a:t>
            </a:r>
            <a:r>
              <a:rPr lang="lv-LV" dirty="0"/>
              <a:t> </a:t>
            </a:r>
            <a:r>
              <a:rPr lang="lv-LV" dirty="0" err="1"/>
              <a:t>colour</a:t>
            </a:r>
            <a:r>
              <a:rPr lang="lv-LV" dirty="0"/>
              <a:t> rings </a:t>
            </a:r>
            <a:r>
              <a:rPr lang="lv-LV" dirty="0" err="1"/>
              <a:t>in</a:t>
            </a:r>
            <a:r>
              <a:rPr lang="lv-LV" dirty="0"/>
              <a:t> 2013 &amp; 2014 (</a:t>
            </a:r>
            <a:r>
              <a:rPr lang="lv-LV" dirty="0" err="1"/>
              <a:t>yellow</a:t>
            </a:r>
            <a:r>
              <a:rPr lang="lv-LV" dirty="0"/>
              <a:t> ring </a:t>
            </a:r>
            <a:r>
              <a:rPr lang="lv-LV" dirty="0" err="1"/>
              <a:t>with</a:t>
            </a:r>
            <a:r>
              <a:rPr lang="lv-LV" dirty="0"/>
              <a:t> </a:t>
            </a:r>
            <a:r>
              <a:rPr lang="lv-LV" dirty="0" err="1"/>
              <a:t>black</a:t>
            </a:r>
            <a:r>
              <a:rPr lang="lv-LV" dirty="0"/>
              <a:t> </a:t>
            </a:r>
            <a:r>
              <a:rPr lang="lv-LV" dirty="0" err="1"/>
              <a:t>code</a:t>
            </a:r>
            <a:r>
              <a:rPr lang="lv-LV" dirty="0"/>
              <a:t>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 err="1"/>
              <a:t>In</a:t>
            </a:r>
            <a:r>
              <a:rPr lang="lv-LV" dirty="0"/>
              <a:t> </a:t>
            </a:r>
            <a:r>
              <a:rPr lang="lv-LV" dirty="0" err="1"/>
              <a:t>total</a:t>
            </a:r>
            <a:r>
              <a:rPr lang="lv-LV" dirty="0"/>
              <a:t> 7 </a:t>
            </a:r>
            <a:r>
              <a:rPr lang="lv-LV" dirty="0" err="1"/>
              <a:t>individuals</a:t>
            </a:r>
            <a:r>
              <a:rPr lang="lv-LV" dirty="0"/>
              <a:t> </a:t>
            </a:r>
            <a:r>
              <a:rPr lang="lv-LV" dirty="0" err="1"/>
              <a:t>controlled</a:t>
            </a:r>
            <a:r>
              <a:rPr lang="lv-LV" dirty="0"/>
              <a:t> </a:t>
            </a:r>
            <a:r>
              <a:rPr lang="lv-LV" dirty="0" err="1"/>
              <a:t>alive</a:t>
            </a:r>
            <a:r>
              <a:rPr lang="lv-LV" dirty="0"/>
              <a:t> </a:t>
            </a:r>
            <a:r>
              <a:rPr lang="lv-LV" dirty="0" err="1"/>
              <a:t>later</a:t>
            </a:r>
            <a:r>
              <a:rPr lang="lv-LV" dirty="0"/>
              <a:t> (</a:t>
            </a:r>
            <a:r>
              <a:rPr lang="lv-LV" dirty="0" err="1"/>
              <a:t>colour</a:t>
            </a:r>
            <a:r>
              <a:rPr lang="lv-LV" dirty="0"/>
              <a:t> ring </a:t>
            </a:r>
            <a:r>
              <a:rPr lang="lv-LV" dirty="0" err="1"/>
              <a:t>read</a:t>
            </a:r>
            <a:r>
              <a:rPr lang="lv-LV" dirty="0"/>
              <a:t>): </a:t>
            </a:r>
            <a:r>
              <a:rPr lang="lv-LV" dirty="0" err="1"/>
              <a:t>Germany</a:t>
            </a:r>
            <a:r>
              <a:rPr lang="lv-LV" dirty="0"/>
              <a:t> 2, </a:t>
            </a:r>
            <a:r>
              <a:rPr lang="lv-LV" dirty="0" err="1"/>
              <a:t>Poland</a:t>
            </a:r>
            <a:r>
              <a:rPr lang="lv-LV" dirty="0"/>
              <a:t> 2, </a:t>
            </a:r>
            <a:r>
              <a:rPr lang="lv-LV" dirty="0" err="1"/>
              <a:t>Switzerland</a:t>
            </a:r>
            <a:r>
              <a:rPr lang="lv-LV" dirty="0"/>
              <a:t> 1, </a:t>
            </a:r>
            <a:r>
              <a:rPr lang="lv-LV" dirty="0" err="1"/>
              <a:t>Netherlands</a:t>
            </a:r>
            <a:r>
              <a:rPr lang="lv-LV" dirty="0"/>
              <a:t> 1.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/>
              <a:t>More </a:t>
            </a:r>
            <a:r>
              <a:rPr lang="lv-LV" dirty="0" err="1"/>
              <a:t>than</a:t>
            </a:r>
            <a:r>
              <a:rPr lang="lv-LV" dirty="0"/>
              <a:t> 50 </a:t>
            </a:r>
            <a:r>
              <a:rPr lang="lv-LV" dirty="0" err="1"/>
              <a:t>individuals</a:t>
            </a:r>
            <a:r>
              <a:rPr lang="lv-LV" dirty="0"/>
              <a:t> </a:t>
            </a:r>
            <a:r>
              <a:rPr lang="lv-LV" dirty="0" err="1"/>
              <a:t>controlled</a:t>
            </a:r>
            <a:r>
              <a:rPr lang="lv-LV" dirty="0"/>
              <a:t> </a:t>
            </a:r>
            <a:r>
              <a:rPr lang="lv-LV" dirty="0" err="1"/>
              <a:t>since</a:t>
            </a:r>
            <a:r>
              <a:rPr lang="lv-LV" dirty="0"/>
              <a:t> 2015: </a:t>
            </a:r>
            <a:r>
              <a:rPr lang="lv-LV" dirty="0" err="1"/>
              <a:t>Poland</a:t>
            </a:r>
            <a:r>
              <a:rPr lang="lv-LV" dirty="0"/>
              <a:t>, </a:t>
            </a:r>
            <a:r>
              <a:rPr lang="lv-LV" dirty="0" err="1"/>
              <a:t>Great</a:t>
            </a:r>
            <a:r>
              <a:rPr lang="lv-LV" dirty="0"/>
              <a:t> </a:t>
            </a:r>
            <a:r>
              <a:rPr lang="lv-LV" dirty="0" err="1"/>
              <a:t>Britain</a:t>
            </a:r>
            <a:r>
              <a:rPr lang="lv-LV" dirty="0"/>
              <a:t>, </a:t>
            </a:r>
            <a:r>
              <a:rPr lang="lv-LV" dirty="0" err="1"/>
              <a:t>Netherlands</a:t>
            </a:r>
            <a:r>
              <a:rPr lang="lv-LV" dirty="0"/>
              <a:t>, </a:t>
            </a:r>
            <a:r>
              <a:rPr lang="lv-LV" dirty="0" err="1"/>
              <a:t>Germany</a:t>
            </a:r>
            <a:r>
              <a:rPr lang="lv-LV" dirty="0"/>
              <a:t>, </a:t>
            </a:r>
            <a:r>
              <a:rPr lang="lv-LV" dirty="0" err="1"/>
              <a:t>Croatia</a:t>
            </a:r>
            <a:r>
              <a:rPr lang="lv-LV" dirty="0"/>
              <a:t>, </a:t>
            </a:r>
            <a:r>
              <a:rPr lang="lv-LV" dirty="0" err="1"/>
              <a:t>Belgium</a:t>
            </a:r>
            <a:r>
              <a:rPr lang="lv-LV" dirty="0"/>
              <a:t>, </a:t>
            </a:r>
            <a:r>
              <a:rPr lang="lv-LV" dirty="0" err="1"/>
              <a:t>Denmark</a:t>
            </a:r>
            <a:r>
              <a:rPr lang="lv-LV" dirty="0"/>
              <a:t>, </a:t>
            </a:r>
            <a:r>
              <a:rPr lang="lv-LV" dirty="0" err="1"/>
              <a:t>Italy</a:t>
            </a:r>
            <a:r>
              <a:rPr lang="lv-LV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 err="1"/>
              <a:t>Important</a:t>
            </a:r>
            <a:r>
              <a:rPr lang="lv-LV" dirty="0"/>
              <a:t> stop-</a:t>
            </a:r>
            <a:r>
              <a:rPr lang="lv-LV" dirty="0" err="1"/>
              <a:t>over</a:t>
            </a:r>
            <a:r>
              <a:rPr lang="lv-LV" dirty="0"/>
              <a:t> </a:t>
            </a:r>
            <a:r>
              <a:rPr lang="lv-LV" dirty="0" err="1"/>
              <a:t>site</a:t>
            </a:r>
            <a:r>
              <a:rPr lang="lv-LV" dirty="0"/>
              <a:t> </a:t>
            </a:r>
            <a:r>
              <a:rPr lang="lv-LV" dirty="0" err="1"/>
              <a:t>for</a:t>
            </a:r>
            <a:r>
              <a:rPr lang="lv-LV" dirty="0"/>
              <a:t> </a:t>
            </a:r>
            <a:r>
              <a:rPr lang="lv-LV" dirty="0" err="1"/>
              <a:t>migratory</a:t>
            </a:r>
            <a:r>
              <a:rPr lang="lv-LV" dirty="0"/>
              <a:t> Black </a:t>
            </a:r>
            <a:r>
              <a:rPr lang="lv-LV" dirty="0" err="1"/>
              <a:t>headed</a:t>
            </a:r>
            <a:r>
              <a:rPr lang="lv-LV" dirty="0"/>
              <a:t> </a:t>
            </a:r>
            <a:r>
              <a:rPr lang="lv-LV" dirty="0" err="1"/>
              <a:t>Gulls</a:t>
            </a:r>
            <a:r>
              <a:rPr lang="lv-LV" dirty="0"/>
              <a:t> (</a:t>
            </a:r>
            <a:r>
              <a:rPr lang="lv-LV" dirty="0" err="1"/>
              <a:t>majority</a:t>
            </a:r>
            <a:r>
              <a:rPr lang="lv-LV" dirty="0"/>
              <a:t> </a:t>
            </a:r>
            <a:r>
              <a:rPr lang="lv-LV" dirty="0" err="1"/>
              <a:t>of</a:t>
            </a:r>
            <a:r>
              <a:rPr lang="lv-LV" dirty="0"/>
              <a:t> </a:t>
            </a:r>
            <a:r>
              <a:rPr lang="lv-LV" dirty="0" err="1"/>
              <a:t>individuals</a:t>
            </a:r>
            <a:r>
              <a:rPr lang="lv-LV" dirty="0"/>
              <a:t> </a:t>
            </a:r>
            <a:r>
              <a:rPr lang="lv-LV" dirty="0" err="1"/>
              <a:t>are</a:t>
            </a:r>
            <a:r>
              <a:rPr lang="lv-LV" dirty="0"/>
              <a:t> </a:t>
            </a:r>
            <a:r>
              <a:rPr lang="lv-LV" dirty="0" err="1"/>
              <a:t>not</a:t>
            </a:r>
            <a:r>
              <a:rPr lang="lv-LV" dirty="0"/>
              <a:t> </a:t>
            </a:r>
            <a:r>
              <a:rPr lang="lv-LV" dirty="0" err="1"/>
              <a:t>seen</a:t>
            </a:r>
            <a:r>
              <a:rPr lang="lv-LV" dirty="0"/>
              <a:t> </a:t>
            </a:r>
            <a:r>
              <a:rPr lang="lv-LV" dirty="0" err="1"/>
              <a:t>later</a:t>
            </a:r>
            <a:r>
              <a:rPr lang="lv-LV" dirty="0"/>
              <a:t> </a:t>
            </a:r>
            <a:r>
              <a:rPr lang="lv-LV" dirty="0" err="1"/>
              <a:t>in</a:t>
            </a:r>
            <a:r>
              <a:rPr lang="lv-LV" dirty="0"/>
              <a:t> </a:t>
            </a:r>
            <a:r>
              <a:rPr lang="lv-LV" dirty="0" err="1"/>
              <a:t>breeding</a:t>
            </a:r>
            <a:r>
              <a:rPr lang="lv-LV" dirty="0"/>
              <a:t> </a:t>
            </a:r>
            <a:r>
              <a:rPr lang="lv-LV" dirty="0" err="1"/>
              <a:t>season</a:t>
            </a:r>
            <a:r>
              <a:rPr lang="lv-LV" dirty="0"/>
              <a:t>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/>
              <a:t>AE77 – </a:t>
            </a:r>
            <a:r>
              <a:rPr lang="lv-LV" dirty="0" err="1"/>
              <a:t>ringed</a:t>
            </a:r>
            <a:r>
              <a:rPr lang="lv-LV" dirty="0"/>
              <a:t> </a:t>
            </a:r>
            <a:r>
              <a:rPr lang="lv-LV" dirty="0" err="1"/>
              <a:t>as</a:t>
            </a:r>
            <a:r>
              <a:rPr lang="lv-LV" dirty="0"/>
              <a:t> 2cy </a:t>
            </a:r>
            <a:r>
              <a:rPr lang="lv-LV" dirty="0" err="1"/>
              <a:t>in</a:t>
            </a:r>
            <a:r>
              <a:rPr lang="lv-LV" dirty="0"/>
              <a:t> </a:t>
            </a:r>
            <a:r>
              <a:rPr lang="lv-LV" dirty="0" err="1"/>
              <a:t>Neumünster</a:t>
            </a:r>
            <a:r>
              <a:rPr lang="lv-LV" dirty="0"/>
              <a:t>, </a:t>
            </a:r>
            <a:r>
              <a:rPr lang="lv-LV" dirty="0" err="1"/>
              <a:t>Germany</a:t>
            </a:r>
            <a:r>
              <a:rPr lang="lv-LV" dirty="0"/>
              <a:t> </a:t>
            </a:r>
            <a:r>
              <a:rPr lang="lv-LV" dirty="0" err="1"/>
              <a:t>on</a:t>
            </a:r>
            <a:r>
              <a:rPr lang="lv-LV" dirty="0"/>
              <a:t> 29.03.2013.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 err="1"/>
              <a:t>Breeding</a:t>
            </a:r>
            <a:r>
              <a:rPr lang="lv-LV" dirty="0"/>
              <a:t> </a:t>
            </a:r>
            <a:r>
              <a:rPr lang="lv-LV" dirty="0" err="1"/>
              <a:t>in</a:t>
            </a:r>
            <a:r>
              <a:rPr lang="lv-LV" dirty="0"/>
              <a:t> Esplanāde </a:t>
            </a:r>
            <a:r>
              <a:rPr lang="lv-LV" dirty="0" err="1"/>
              <a:t>wetland</a:t>
            </a:r>
            <a:r>
              <a:rPr lang="lv-LV" dirty="0"/>
              <a:t> </a:t>
            </a:r>
            <a:r>
              <a:rPr lang="lv-LV" dirty="0" err="1"/>
              <a:t>at</a:t>
            </a:r>
            <a:r>
              <a:rPr lang="lv-LV" dirty="0"/>
              <a:t> </a:t>
            </a:r>
            <a:r>
              <a:rPr lang="lv-LV" dirty="0" err="1"/>
              <a:t>least</a:t>
            </a:r>
            <a:r>
              <a:rPr lang="lv-LV" dirty="0"/>
              <a:t> </a:t>
            </a:r>
            <a:r>
              <a:rPr lang="lv-LV" dirty="0" err="1"/>
              <a:t>since</a:t>
            </a:r>
            <a:r>
              <a:rPr lang="lv-LV" dirty="0"/>
              <a:t> 2015.</a:t>
            </a:r>
          </a:p>
          <a:p>
            <a:endParaRPr lang="lv-LV" dirty="0"/>
          </a:p>
        </p:txBody>
      </p:sp>
      <p:pic>
        <p:nvPicPr>
          <p:cNvPr id="9" name="Picture 8" descr="A picture containing ground, outdoor&#10;&#10;Description automatically generated">
            <a:extLst>
              <a:ext uri="{FF2B5EF4-FFF2-40B4-BE49-F238E27FC236}">
                <a16:creationId xmlns:a16="http://schemas.microsoft.com/office/drawing/2014/main" id="{51C29F60-D238-4B7F-B23E-8D80570927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400" y="607076"/>
            <a:ext cx="4245383" cy="3060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890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outdoor, ground, cement&#10;&#10;Description automatically generated">
            <a:extLst>
              <a:ext uri="{FF2B5EF4-FFF2-40B4-BE49-F238E27FC236}">
                <a16:creationId xmlns:a16="http://schemas.microsoft.com/office/drawing/2014/main" id="{0535D863-4B58-4520-BDD5-60D903238E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4400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CAE9287-E34C-400E-A882-C206CB5137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4447"/>
            <a:ext cx="12192000" cy="521685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7AF0EB0-D7AD-451E-9DDD-8A23666C2AB0}"/>
              </a:ext>
            </a:extLst>
          </p:cNvPr>
          <p:cNvSpPr txBox="1"/>
          <p:nvPr/>
        </p:nvSpPr>
        <p:spPr>
          <a:xfrm>
            <a:off x="2117970" y="245863"/>
            <a:ext cx="7346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v-LV" sz="2400" dirty="0" err="1"/>
              <a:t>Mass</a:t>
            </a:r>
            <a:r>
              <a:rPr lang="lv-LV" sz="2400" dirty="0"/>
              <a:t> </a:t>
            </a:r>
            <a:r>
              <a:rPr lang="lv-LV" sz="2400" dirty="0" err="1"/>
              <a:t>arrival</a:t>
            </a:r>
            <a:r>
              <a:rPr lang="lv-LV" sz="2400" dirty="0"/>
              <a:t>: </a:t>
            </a:r>
            <a:r>
              <a:rPr lang="lv-LV" sz="2400" dirty="0" err="1"/>
              <a:t>mid</a:t>
            </a:r>
            <a:r>
              <a:rPr lang="lv-LV" sz="2400" dirty="0"/>
              <a:t> </a:t>
            </a:r>
            <a:r>
              <a:rPr lang="lv-LV" sz="2400" dirty="0" err="1"/>
              <a:t>March</a:t>
            </a:r>
            <a:r>
              <a:rPr lang="lv-LV" sz="2400" dirty="0"/>
              <a:t> – </a:t>
            </a:r>
            <a:r>
              <a:rPr lang="lv-LV" sz="2400" dirty="0" err="1"/>
              <a:t>late</a:t>
            </a:r>
            <a:r>
              <a:rPr lang="lv-LV" sz="2400" dirty="0"/>
              <a:t> </a:t>
            </a:r>
            <a:r>
              <a:rPr lang="lv-LV" sz="2400" dirty="0" err="1"/>
              <a:t>March</a:t>
            </a:r>
            <a:endParaRPr lang="lv-LV" sz="2400" dirty="0"/>
          </a:p>
        </p:txBody>
      </p:sp>
    </p:spTree>
    <p:extLst>
      <p:ext uri="{BB962C8B-B14F-4D97-AF65-F5344CB8AC3E}">
        <p14:creationId xmlns:p14="http://schemas.microsoft.com/office/powerpoint/2010/main" val="4894553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6B5E2835-4E47-45B3-9CFE-732FF7B054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0154DE1-C5C5-4CA9-BE99-AE77E113CE6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9" r="7534" b="-1"/>
          <a:stretch/>
        </p:blipFill>
        <p:spPr>
          <a:xfrm>
            <a:off x="3242695" y="10"/>
            <a:ext cx="8949307" cy="6857990"/>
          </a:xfrm>
          <a:custGeom>
            <a:avLst/>
            <a:gdLst/>
            <a:ahLst/>
            <a:cxnLst/>
            <a:rect l="l" t="t" r="r" b="b"/>
            <a:pathLst>
              <a:path w="8949307" h="6858000">
                <a:moveTo>
                  <a:pt x="0" y="0"/>
                </a:moveTo>
                <a:lnTo>
                  <a:pt x="8949307" y="0"/>
                </a:lnTo>
                <a:lnTo>
                  <a:pt x="8949307" y="6858000"/>
                </a:lnTo>
                <a:lnTo>
                  <a:pt x="0" y="6858000"/>
                </a:lnTo>
                <a:lnTo>
                  <a:pt x="62983" y="6788730"/>
                </a:lnTo>
                <a:cubicBezTo>
                  <a:pt x="773509" y="5928900"/>
                  <a:pt x="1212979" y="4741056"/>
                  <a:pt x="1212979" y="3429000"/>
                </a:cubicBezTo>
                <a:cubicBezTo>
                  <a:pt x="1212979" y="2116944"/>
                  <a:pt x="773509" y="929100"/>
                  <a:pt x="62983" y="69271"/>
                </a:cubicBezTo>
                <a:close/>
              </a:path>
            </a:pathLst>
          </a:custGeom>
        </p:spPr>
      </p:pic>
      <p:sp useBgFill="1">
        <p:nvSpPr>
          <p:cNvPr id="12" name="Freeform: Shape 11">
            <a:extLst>
              <a:ext uri="{FF2B5EF4-FFF2-40B4-BE49-F238E27FC236}">
                <a16:creationId xmlns:a16="http://schemas.microsoft.com/office/drawing/2014/main" id="{5B45AD5D-AA52-4F7B-9362-576A39AD9E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4455673" cy="6858000"/>
          </a:xfrm>
          <a:custGeom>
            <a:avLst/>
            <a:gdLst>
              <a:gd name="connsiteX0" fmla="*/ 0 w 4455673"/>
              <a:gd name="connsiteY0" fmla="*/ 0 h 6858000"/>
              <a:gd name="connsiteX1" fmla="*/ 3242695 w 4455673"/>
              <a:gd name="connsiteY1" fmla="*/ 0 h 6858000"/>
              <a:gd name="connsiteX2" fmla="*/ 3305678 w 4455673"/>
              <a:gd name="connsiteY2" fmla="*/ 69271 h 6858000"/>
              <a:gd name="connsiteX3" fmla="*/ 4455673 w 4455673"/>
              <a:gd name="connsiteY3" fmla="*/ 3429000 h 6858000"/>
              <a:gd name="connsiteX4" fmla="*/ 3305678 w 4455673"/>
              <a:gd name="connsiteY4" fmla="*/ 6788730 h 6858000"/>
              <a:gd name="connsiteX5" fmla="*/ 3242695 w 4455673"/>
              <a:gd name="connsiteY5" fmla="*/ 6858000 h 6858000"/>
              <a:gd name="connsiteX6" fmla="*/ 0 w 445567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55673" h="6858000">
                <a:moveTo>
                  <a:pt x="0" y="0"/>
                </a:moveTo>
                <a:lnTo>
                  <a:pt x="3242695" y="0"/>
                </a:lnTo>
                <a:lnTo>
                  <a:pt x="3305678" y="69271"/>
                </a:lnTo>
                <a:cubicBezTo>
                  <a:pt x="4016204" y="929100"/>
                  <a:pt x="4455673" y="2116944"/>
                  <a:pt x="4455673" y="3429000"/>
                </a:cubicBezTo>
                <a:cubicBezTo>
                  <a:pt x="4455673" y="4741056"/>
                  <a:pt x="4016204" y="5928900"/>
                  <a:pt x="3305678" y="6788730"/>
                </a:cubicBezTo>
                <a:lnTo>
                  <a:pt x="3242695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D5D5D5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4" name="Freeform: Shape 13">
            <a:extLst>
              <a:ext uri="{FF2B5EF4-FFF2-40B4-BE49-F238E27FC236}">
                <a16:creationId xmlns:a16="http://schemas.microsoft.com/office/drawing/2014/main" id="{AEDD7960-4866-4399-BEF6-DD1431AB4E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446529" cy="6858000"/>
          </a:xfrm>
          <a:custGeom>
            <a:avLst/>
            <a:gdLst>
              <a:gd name="connsiteX0" fmla="*/ 0 w 4446529"/>
              <a:gd name="connsiteY0" fmla="*/ 0 h 6858000"/>
              <a:gd name="connsiteX1" fmla="*/ 3233551 w 4446529"/>
              <a:gd name="connsiteY1" fmla="*/ 0 h 6858000"/>
              <a:gd name="connsiteX2" fmla="*/ 3296534 w 4446529"/>
              <a:gd name="connsiteY2" fmla="*/ 69271 h 6858000"/>
              <a:gd name="connsiteX3" fmla="*/ 4446529 w 4446529"/>
              <a:gd name="connsiteY3" fmla="*/ 3429000 h 6858000"/>
              <a:gd name="connsiteX4" fmla="*/ 3296534 w 4446529"/>
              <a:gd name="connsiteY4" fmla="*/ 6788730 h 6858000"/>
              <a:gd name="connsiteX5" fmla="*/ 3233551 w 4446529"/>
              <a:gd name="connsiteY5" fmla="*/ 6858000 h 6858000"/>
              <a:gd name="connsiteX6" fmla="*/ 0 w 444652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6529" h="6858000">
                <a:moveTo>
                  <a:pt x="0" y="0"/>
                </a:moveTo>
                <a:lnTo>
                  <a:pt x="3233551" y="0"/>
                </a:lnTo>
                <a:lnTo>
                  <a:pt x="3296534" y="69271"/>
                </a:lnTo>
                <a:cubicBezTo>
                  <a:pt x="4007060" y="929100"/>
                  <a:pt x="4446529" y="2116944"/>
                  <a:pt x="4446529" y="3429000"/>
                </a:cubicBezTo>
                <a:cubicBezTo>
                  <a:pt x="4446529" y="4741056"/>
                  <a:pt x="4007060" y="5928900"/>
                  <a:pt x="3296534" y="6788730"/>
                </a:cubicBezTo>
                <a:lnTo>
                  <a:pt x="3233551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81446EF-99EF-4750-96DB-60E5E59B8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94" y="1161288"/>
            <a:ext cx="3438144" cy="1125728"/>
          </a:xfrm>
        </p:spPr>
        <p:txBody>
          <a:bodyPr anchor="b">
            <a:normAutofit/>
          </a:bodyPr>
          <a:lstStyle/>
          <a:p>
            <a:r>
              <a:rPr lang="lv-LV" sz="2800"/>
              <a:t>Other typical waterbirds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8244" y="2443480"/>
            <a:ext cx="333756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CF00EF-4DD3-454D-BF3A-460103E40A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094" y="2718054"/>
            <a:ext cx="3544414" cy="3207258"/>
          </a:xfrm>
        </p:spPr>
        <p:txBody>
          <a:bodyPr anchor="t">
            <a:normAutofit fontScale="85000" lnSpcReduction="10000"/>
          </a:bodyPr>
          <a:lstStyle/>
          <a:p>
            <a:r>
              <a:rPr lang="lv-LV" sz="1700" dirty="0" err="1"/>
              <a:t>Mallard</a:t>
            </a:r>
            <a:r>
              <a:rPr lang="lv-LV" sz="1700" dirty="0"/>
              <a:t>/Meža pīle/</a:t>
            </a:r>
            <a:r>
              <a:rPr lang="lv-LV" sz="1800" dirty="0" err="1"/>
              <a:t>Didžioji</a:t>
            </a:r>
            <a:r>
              <a:rPr lang="lv-LV" sz="1800" dirty="0"/>
              <a:t> </a:t>
            </a:r>
            <a:r>
              <a:rPr lang="lv-LV" sz="1800" dirty="0" err="1"/>
              <a:t>antis</a:t>
            </a:r>
            <a:r>
              <a:rPr lang="lv-LV" sz="1800" dirty="0"/>
              <a:t>.</a:t>
            </a:r>
            <a:endParaRPr lang="lv-LV" sz="1700" dirty="0"/>
          </a:p>
          <a:p>
            <a:r>
              <a:rPr lang="lv-LV" sz="1700" dirty="0" err="1"/>
              <a:t>Common</a:t>
            </a:r>
            <a:r>
              <a:rPr lang="lv-LV" sz="1700" dirty="0"/>
              <a:t> </a:t>
            </a:r>
            <a:r>
              <a:rPr lang="lv-LV" sz="1700" dirty="0" err="1"/>
              <a:t>Pochard</a:t>
            </a:r>
            <a:r>
              <a:rPr lang="lv-LV" sz="1700" dirty="0"/>
              <a:t>/Brūnkaklis/</a:t>
            </a:r>
            <a:r>
              <a:rPr lang="lt-LT" sz="1800" dirty="0"/>
              <a:t>Rudagalvė antis </a:t>
            </a:r>
            <a:r>
              <a:rPr lang="lv-LV" sz="1700" dirty="0"/>
              <a:t> – </a:t>
            </a:r>
            <a:r>
              <a:rPr lang="lv-LV" sz="1700" dirty="0" err="1"/>
              <a:t>Europe’s</a:t>
            </a:r>
            <a:r>
              <a:rPr lang="lv-LV" sz="1700" dirty="0"/>
              <a:t> </a:t>
            </a:r>
            <a:r>
              <a:rPr lang="lv-LV" sz="1700" dirty="0" err="1"/>
              <a:t>population</a:t>
            </a:r>
            <a:r>
              <a:rPr lang="lv-LV" sz="1700" dirty="0"/>
              <a:t> </a:t>
            </a:r>
            <a:r>
              <a:rPr lang="lv-LV" sz="1700" dirty="0" err="1"/>
              <a:t>listed</a:t>
            </a:r>
            <a:r>
              <a:rPr lang="lv-LV" sz="1700" dirty="0"/>
              <a:t> </a:t>
            </a:r>
            <a:r>
              <a:rPr lang="lv-LV" sz="1700" dirty="0" err="1"/>
              <a:t>as</a:t>
            </a:r>
            <a:r>
              <a:rPr lang="lv-LV" sz="1700" dirty="0"/>
              <a:t> </a:t>
            </a:r>
            <a:r>
              <a:rPr lang="lv-LV" sz="1700" dirty="0" err="1"/>
              <a:t>vulnerable</a:t>
            </a:r>
            <a:r>
              <a:rPr lang="lv-LV" sz="1700" dirty="0"/>
              <a:t> </a:t>
            </a:r>
            <a:r>
              <a:rPr lang="lv-LV" sz="1700" dirty="0" err="1"/>
              <a:t>by</a:t>
            </a:r>
            <a:r>
              <a:rPr lang="lv-LV" sz="1700" dirty="0"/>
              <a:t> IUCN; </a:t>
            </a:r>
            <a:r>
              <a:rPr lang="lv-LV" sz="1700" dirty="0" err="1"/>
              <a:t>endangered</a:t>
            </a:r>
            <a:r>
              <a:rPr lang="lv-LV" sz="1700" dirty="0"/>
              <a:t> </a:t>
            </a:r>
            <a:r>
              <a:rPr lang="lv-LV" sz="1700" dirty="0" err="1"/>
              <a:t>in</a:t>
            </a:r>
            <a:r>
              <a:rPr lang="lv-LV" sz="1700" dirty="0"/>
              <a:t> Latvia (</a:t>
            </a:r>
            <a:r>
              <a:rPr lang="lv-LV" sz="1700" dirty="0" err="1"/>
              <a:t>declining</a:t>
            </a:r>
            <a:r>
              <a:rPr lang="lv-LV" sz="1700" dirty="0"/>
              <a:t>; 500 – 600 </a:t>
            </a:r>
            <a:r>
              <a:rPr lang="lv-LV" sz="1700" dirty="0" err="1"/>
              <a:t>breeding</a:t>
            </a:r>
            <a:r>
              <a:rPr lang="lv-LV" sz="1700" dirty="0"/>
              <a:t> pairs). 3 -5 </a:t>
            </a:r>
            <a:r>
              <a:rPr lang="lv-LV" sz="1700" dirty="0" err="1"/>
              <a:t>breeding</a:t>
            </a:r>
            <a:r>
              <a:rPr lang="lv-LV" sz="1700" dirty="0"/>
              <a:t> pairs </a:t>
            </a:r>
            <a:r>
              <a:rPr lang="lv-LV" sz="1700" dirty="0" err="1"/>
              <a:t>at</a:t>
            </a:r>
            <a:r>
              <a:rPr lang="lv-LV" sz="1700" dirty="0"/>
              <a:t> Esplanāde </a:t>
            </a:r>
            <a:r>
              <a:rPr lang="lv-LV" sz="1700" dirty="0" err="1"/>
              <a:t>wetland</a:t>
            </a:r>
            <a:r>
              <a:rPr lang="lv-LV" sz="1700" dirty="0"/>
              <a:t>. 20 – 25 </a:t>
            </a:r>
            <a:r>
              <a:rPr lang="lv-LV" sz="1700" dirty="0" err="1"/>
              <a:t>breeding</a:t>
            </a:r>
            <a:r>
              <a:rPr lang="lv-LV" sz="1700" dirty="0"/>
              <a:t> pairs </a:t>
            </a:r>
            <a:r>
              <a:rPr lang="lv-LV" sz="1700" dirty="0" err="1"/>
              <a:t>in</a:t>
            </a:r>
            <a:r>
              <a:rPr lang="lv-LV" sz="1700" dirty="0"/>
              <a:t> Daugavpils </a:t>
            </a:r>
            <a:r>
              <a:rPr lang="lv-LV" sz="1700" dirty="0" err="1"/>
              <a:t>city</a:t>
            </a:r>
            <a:r>
              <a:rPr lang="lv-LV" sz="1700" dirty="0"/>
              <a:t>.</a:t>
            </a:r>
          </a:p>
          <a:p>
            <a:r>
              <a:rPr lang="lv-LV" sz="1700" dirty="0"/>
              <a:t>Eurasian Coot/Laucis/</a:t>
            </a:r>
            <a:r>
              <a:rPr lang="lv-LV" sz="1800" dirty="0" err="1"/>
              <a:t>Laukys</a:t>
            </a:r>
            <a:r>
              <a:rPr lang="lv-LV" sz="1800" dirty="0"/>
              <a:t>.</a:t>
            </a:r>
            <a:endParaRPr lang="lv-LV" sz="1700" dirty="0"/>
          </a:p>
          <a:p>
            <a:r>
              <a:rPr lang="lv-LV" sz="1700" dirty="0" err="1"/>
              <a:t>Moorhen</a:t>
            </a:r>
            <a:r>
              <a:rPr lang="lv-LV" sz="1700" dirty="0"/>
              <a:t>/Ūdensvistiņa/</a:t>
            </a:r>
            <a:r>
              <a:rPr lang="lt-LT" sz="1800" dirty="0"/>
              <a:t>Nendrinė vištelė.</a:t>
            </a:r>
            <a:endParaRPr lang="lv-LV" sz="1700" dirty="0"/>
          </a:p>
          <a:p>
            <a:r>
              <a:rPr lang="lv-LV" sz="1700" dirty="0" err="1"/>
              <a:t>Little</a:t>
            </a:r>
            <a:r>
              <a:rPr lang="lv-LV" sz="1700" dirty="0"/>
              <a:t> </a:t>
            </a:r>
            <a:r>
              <a:rPr lang="lv-LV" sz="1700" dirty="0" err="1"/>
              <a:t>Grebe</a:t>
            </a:r>
            <a:r>
              <a:rPr lang="lv-LV" sz="1700" dirty="0"/>
              <a:t>/Mazais dūkuris/</a:t>
            </a:r>
            <a:r>
              <a:rPr lang="lv-LV" sz="1800" dirty="0" err="1"/>
              <a:t>Mažasis</a:t>
            </a:r>
            <a:r>
              <a:rPr lang="lv-LV" sz="1800" dirty="0"/>
              <a:t> </a:t>
            </a:r>
            <a:r>
              <a:rPr lang="lv-LV" sz="1800" dirty="0" err="1"/>
              <a:t>kragas</a:t>
            </a:r>
            <a:r>
              <a:rPr lang="lv-LV" sz="1800" dirty="0"/>
              <a:t>.</a:t>
            </a:r>
            <a:endParaRPr lang="lv-LV" sz="1700" dirty="0"/>
          </a:p>
          <a:p>
            <a:r>
              <a:rPr lang="lv-LV" sz="1700" dirty="0" err="1"/>
              <a:t>Garganey</a:t>
            </a:r>
            <a:r>
              <a:rPr lang="lv-LV" sz="1700" dirty="0"/>
              <a:t>/</a:t>
            </a:r>
            <a:r>
              <a:rPr lang="lv-LV" sz="1700" dirty="0" err="1"/>
              <a:t>Prīkšķe</a:t>
            </a:r>
            <a:r>
              <a:rPr lang="lv-LV" sz="1700" dirty="0"/>
              <a:t>/</a:t>
            </a:r>
            <a:r>
              <a:rPr lang="lt-LT" sz="1800" dirty="0"/>
              <a:t>Dryžagalvė kryklė.</a:t>
            </a:r>
            <a:endParaRPr lang="lv-LV" sz="1700" dirty="0"/>
          </a:p>
          <a:p>
            <a:r>
              <a:rPr lang="lv-LV" sz="1700" dirty="0" err="1"/>
              <a:t>Water</a:t>
            </a:r>
            <a:r>
              <a:rPr lang="lv-LV" sz="1700" dirty="0"/>
              <a:t> Rail/</a:t>
            </a:r>
            <a:r>
              <a:rPr lang="lv-LV" sz="1700" dirty="0" err="1"/>
              <a:t>Dumbrcālis</a:t>
            </a:r>
            <a:r>
              <a:rPr lang="lv-LV" sz="1700" dirty="0"/>
              <a:t>/</a:t>
            </a:r>
            <a:r>
              <a:rPr lang="lt-LT" sz="1800" dirty="0"/>
              <a:t>lgasnapė vištelė.</a:t>
            </a:r>
            <a:endParaRPr lang="lv-LV" sz="1700" dirty="0"/>
          </a:p>
        </p:txBody>
      </p:sp>
    </p:spTree>
    <p:extLst>
      <p:ext uri="{BB962C8B-B14F-4D97-AF65-F5344CB8AC3E}">
        <p14:creationId xmlns:p14="http://schemas.microsoft.com/office/powerpoint/2010/main" val="21995133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6D731904-7733-45B0-902C-289497204C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504E6397-35D7-4AEC-9DA9-B7F6B12B88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4416" y="4218905"/>
            <a:ext cx="11167447" cy="2089317"/>
          </a:xfrm>
          <a:prstGeom prst="rect">
            <a:avLst/>
          </a:prstGeom>
          <a:ln w="12700">
            <a:solidFill>
              <a:srgbClr val="DEDEDE"/>
            </a:solidFill>
          </a:ln>
          <a:effectLst>
            <a:outerShdw blurRad="50800" dist="38100" dir="2700000" algn="tl" rotWithShape="0">
              <a:schemeClr val="bg2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697B413-D6B6-4B5E-85B1-FBA2F8041078}"/>
              </a:ext>
            </a:extLst>
          </p:cNvPr>
          <p:cNvSpPr txBox="1"/>
          <p:nvPr/>
        </p:nvSpPr>
        <p:spPr>
          <a:xfrm>
            <a:off x="828736" y="4440602"/>
            <a:ext cx="4026023" cy="16459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5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Little Bittern </a:t>
            </a:r>
            <a:r>
              <a:rPr lang="en-US" sz="2500" b="1" i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Ixobrychus</a:t>
            </a:r>
            <a:r>
              <a:rPr lang="en-US" sz="2500" b="1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500" b="1" i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minutus</a:t>
            </a:r>
            <a:endParaRPr lang="en-US" sz="2500" b="1" i="1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500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Mazais</a:t>
            </a:r>
            <a:r>
              <a:rPr lang="en-US" sz="25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500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dumpis</a:t>
            </a:r>
            <a:r>
              <a:rPr lang="en-US" sz="25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; </a:t>
            </a:r>
            <a:r>
              <a:rPr lang="en-US" sz="2500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Mažasis</a:t>
            </a:r>
            <a:r>
              <a:rPr lang="en-US" sz="25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500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baublys</a:t>
            </a:r>
            <a:endParaRPr lang="en-US" sz="2500" b="1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252B9E7-86DB-4C2C-8CC0-C6DDE60F812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24" r="2" b="2"/>
          <a:stretch/>
        </p:blipFill>
        <p:spPr>
          <a:xfrm>
            <a:off x="6" y="10"/>
            <a:ext cx="4884383" cy="399591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DFCB707-AB78-4522-9268-153FAF937A8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39" r="1" b="26079"/>
          <a:stretch/>
        </p:blipFill>
        <p:spPr>
          <a:xfrm>
            <a:off x="5074877" y="10"/>
            <a:ext cx="7117118" cy="3995918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62C5A04F-2AEB-4631-8314-A8B812E1EC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408" y="4911519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B2B1C70-BF3F-41BD-871B-63D8F911F7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4243541" y="5254418"/>
            <a:ext cx="14630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3444429-5416-438A-83E8-BDB9635099FC}"/>
              </a:ext>
            </a:extLst>
          </p:cNvPr>
          <p:cNvSpPr txBox="1"/>
          <p:nvPr/>
        </p:nvSpPr>
        <p:spPr>
          <a:xfrm>
            <a:off x="5349240" y="4440602"/>
            <a:ext cx="6007608" cy="16459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Estimated population in Latvia: 50 – 80 breeding pairs.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Ca 10 breeding pairs in Daugavpils city.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1 – 2 breeding pairs in </a:t>
            </a:r>
            <a:r>
              <a:rPr lang="en-US" sz="2400" dirty="0" err="1"/>
              <a:t>Esplanāde</a:t>
            </a:r>
            <a:r>
              <a:rPr lang="en-US" sz="2400" dirty="0"/>
              <a:t> wetland.</a:t>
            </a:r>
          </a:p>
        </p:txBody>
      </p:sp>
    </p:spTree>
    <p:extLst>
      <p:ext uri="{BB962C8B-B14F-4D97-AF65-F5344CB8AC3E}">
        <p14:creationId xmlns:p14="http://schemas.microsoft.com/office/powerpoint/2010/main" val="38191187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546</TotalTime>
  <Words>760</Words>
  <Application>Microsoft Office PowerPoint</Application>
  <PresentationFormat>Widescreen</PresentationFormat>
  <Paragraphs>69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Other typical waterbirds</vt:lpstr>
      <vt:lpstr>PowerPoint Presentation</vt:lpstr>
      <vt:lpstr>PowerPoint Presentation</vt:lpstr>
      <vt:lpstr>PowerPoint Presentation</vt:lpstr>
      <vt:lpstr>Thank you! Paldies! Ačiu!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Gaidis Grandāns</dc:creator>
  <cp:lastModifiedBy>Gaidis Grandāns</cp:lastModifiedBy>
  <cp:revision>13</cp:revision>
  <dcterms:created xsi:type="dcterms:W3CDTF">2021-03-08T23:43:09Z</dcterms:created>
  <dcterms:modified xsi:type="dcterms:W3CDTF">2021-03-09T08:58:24Z</dcterms:modified>
</cp:coreProperties>
</file>