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12"/>
  </p:handoutMasterIdLst>
  <p:sldIdLst>
    <p:sldId id="256" r:id="rId2"/>
    <p:sldId id="257" r:id="rId3"/>
    <p:sldId id="258" r:id="rId4"/>
    <p:sldId id="259" r:id="rId5"/>
    <p:sldId id="262" r:id="rId6"/>
    <p:sldId id="263" r:id="rId7"/>
    <p:sldId id="265" r:id="rId8"/>
    <p:sldId id="266" r:id="rId9"/>
    <p:sldId id="260" r:id="rId10"/>
    <p:sldId id="261" r:id="rId11"/>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4" autoAdjust="0"/>
    <p:restoredTop sz="94660"/>
  </p:normalViewPr>
  <p:slideViewPr>
    <p:cSldViewPr snapToGrid="0">
      <p:cViewPr varScale="1">
        <p:scale>
          <a:sx n="116" d="100"/>
          <a:sy n="116" d="100"/>
        </p:scale>
        <p:origin x="33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CBB41710-D6E9-49D9-BCA6-B9E36CB22912}" type="datetimeFigureOut">
              <a:rPr lang="en-US" smtClean="0"/>
              <a:t>3/11/2021</a:t>
            </a:fld>
            <a:endParaRPr lang="en-US"/>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3519DBBD-EB25-4540-825B-0C209A652896}" type="slidenum">
              <a:rPr lang="en-US" smtClean="0"/>
              <a:t>‹#›</a:t>
            </a:fld>
            <a:endParaRPr lang="en-US"/>
          </a:p>
        </p:txBody>
      </p:sp>
    </p:spTree>
    <p:extLst>
      <p:ext uri="{BB962C8B-B14F-4D97-AF65-F5344CB8AC3E}">
        <p14:creationId xmlns:p14="http://schemas.microsoft.com/office/powerpoint/2010/main" val="189892741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1956992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2286389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764315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3280473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618039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18916994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350001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2698580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3295736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AC40E3-5A14-49F2-829A-DC58F05F78DA}" type="datetimeFigureOut">
              <a:rPr lang="en-US" smtClean="0"/>
              <a:t>3/11/2021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176233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6AC40E3-5A14-49F2-829A-DC58F05F78DA}" type="datetimeFigureOut">
              <a:rPr lang="en-US" smtClean="0"/>
              <a:t>3/11/2021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1783239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6AC40E3-5A14-49F2-829A-DC58F05F78DA}" type="datetimeFigureOut">
              <a:rPr lang="en-US" smtClean="0"/>
              <a:t>3/11/2021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4043751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6AC40E3-5A14-49F2-829A-DC58F05F78DA}" type="datetimeFigureOut">
              <a:rPr lang="en-US" smtClean="0"/>
              <a:t>3/11/2021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3715228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AC40E3-5A14-49F2-829A-DC58F05F78DA}" type="datetimeFigureOut">
              <a:rPr lang="en-US" smtClean="0"/>
              <a:t>3/11/2021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886403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AC40E3-5A14-49F2-829A-DC58F05F78DA}" type="datetimeFigureOut">
              <a:rPr lang="en-US" smtClean="0"/>
              <a:t>3/11/2021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4256019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AC40E3-5A14-49F2-829A-DC58F05F78DA}" type="datetimeFigureOut">
              <a:rPr lang="en-US" smtClean="0"/>
              <a:t>3/11/2021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9674A4-EB5E-419A-8200-B9DF5C1A53E9}" type="slidenum">
              <a:rPr lang="en-US" smtClean="0"/>
              <a:t>‹#›</a:t>
            </a:fld>
            <a:endParaRPr lang="en-US"/>
          </a:p>
        </p:txBody>
      </p:sp>
    </p:spTree>
    <p:extLst>
      <p:ext uri="{BB962C8B-B14F-4D97-AF65-F5344CB8AC3E}">
        <p14:creationId xmlns:p14="http://schemas.microsoft.com/office/powerpoint/2010/main" val="2035228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AC40E3-5A14-49F2-829A-DC58F05F78DA}" type="datetimeFigureOut">
              <a:rPr lang="en-US" smtClean="0"/>
              <a:t>3/11/2021</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F9674A4-EB5E-419A-8200-B9DF5C1A53E9}" type="slidenum">
              <a:rPr lang="en-US" smtClean="0"/>
              <a:t>‹#›</a:t>
            </a:fld>
            <a:endParaRPr lang="en-US"/>
          </a:p>
        </p:txBody>
      </p:sp>
    </p:spTree>
    <p:extLst>
      <p:ext uri="{BB962C8B-B14F-4D97-AF65-F5344CB8AC3E}">
        <p14:creationId xmlns:p14="http://schemas.microsoft.com/office/powerpoint/2010/main" val="2708909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
        <p:nvSpPr>
          <p:cNvPr id="5" name="Title 1"/>
          <p:cNvSpPr>
            <a:spLocks noGrp="1"/>
          </p:cNvSpPr>
          <p:nvPr>
            <p:ph type="ctrTitle"/>
          </p:nvPr>
        </p:nvSpPr>
        <p:spPr>
          <a:xfrm>
            <a:off x="2401926" y="3105338"/>
            <a:ext cx="6727901" cy="1348967"/>
          </a:xfrm>
        </p:spPr>
        <p:txBody>
          <a:bodyPr>
            <a:normAutofit fontScale="90000"/>
          </a:bodyPr>
          <a:lstStyle/>
          <a:p>
            <a:pPr algn="ctr"/>
            <a:r>
              <a:rPr lang="lv-LV" sz="2500" dirty="0" err="1" smtClean="0">
                <a:solidFill>
                  <a:schemeClr val="tx1"/>
                </a:solidFill>
                <a:latin typeface="Arial Narrow" panose="020B0606020202030204" pitchFamily="34" charset="0"/>
                <a:cs typeface="Arial" panose="020B0604020202020204" pitchFamily="34" charset="0"/>
              </a:rPr>
              <a:t>Planning</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of</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environmental</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infrastructure</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objects</a:t>
            </a:r>
            <a:r>
              <a:rPr lang="lv-LV" sz="2500" dirty="0" smtClean="0">
                <a:solidFill>
                  <a:schemeClr val="tx1"/>
                </a:solidFill>
                <a:latin typeface="Arial Narrow" panose="020B0606020202030204" pitchFamily="34" charset="0"/>
                <a:cs typeface="Arial" panose="020B0604020202020204" pitchFamily="34" charset="0"/>
              </a:rPr>
              <a:t> in Daugavpils </a:t>
            </a:r>
            <a:r>
              <a:rPr lang="lv-LV" sz="2500" dirty="0" err="1" smtClean="0">
                <a:solidFill>
                  <a:schemeClr val="tx1"/>
                </a:solidFill>
                <a:latin typeface="Arial Narrow" panose="020B0606020202030204" pitchFamily="34" charset="0"/>
                <a:cs typeface="Arial" panose="020B0604020202020204" pitchFamily="34" charset="0"/>
              </a:rPr>
              <a:t>city</a:t>
            </a:r>
            <a:r>
              <a:rPr lang="lv-LV" sz="2500" dirty="0" smtClean="0">
                <a:solidFill>
                  <a:schemeClr val="tx1"/>
                </a:solidFill>
                <a:latin typeface="Arial Narrow" panose="020B0606020202030204" pitchFamily="34" charset="0"/>
                <a:cs typeface="Arial" panose="020B0604020202020204" pitchFamily="34" charset="0"/>
              </a:rPr>
              <a:t> – </a:t>
            </a:r>
            <a:r>
              <a:rPr lang="lv-LV" sz="2500" dirty="0" err="1" smtClean="0">
                <a:solidFill>
                  <a:schemeClr val="tx1"/>
                </a:solidFill>
                <a:latin typeface="Arial Narrow" panose="020B0606020202030204" pitchFamily="34" charset="0"/>
                <a:cs typeface="Arial" panose="020B0604020202020204" pitchFamily="34" charset="0"/>
              </a:rPr>
              <a:t>current</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situation</a:t>
            </a:r>
            <a:r>
              <a:rPr lang="lv-LV" sz="2500" dirty="0">
                <a:solidFill>
                  <a:schemeClr val="tx1"/>
                </a:solidFill>
                <a:latin typeface="Arial Narrow" panose="020B0606020202030204" pitchFamily="34" charset="0"/>
                <a:cs typeface="Arial" panose="020B0604020202020204" pitchFamily="34" charset="0"/>
              </a:rPr>
              <a:t> </a:t>
            </a:r>
            <a:r>
              <a:rPr lang="lv-LV" sz="2500" dirty="0" smtClean="0">
                <a:solidFill>
                  <a:schemeClr val="tx1"/>
                </a:solidFill>
                <a:latin typeface="Arial Narrow" panose="020B0606020202030204" pitchFamily="34" charset="0"/>
                <a:cs typeface="Arial" panose="020B0604020202020204" pitchFamily="34" charset="0"/>
              </a:rPr>
              <a:t>and </a:t>
            </a:r>
            <a:r>
              <a:rPr lang="lv-LV" sz="2500" dirty="0" err="1" smtClean="0">
                <a:solidFill>
                  <a:schemeClr val="tx1"/>
                </a:solidFill>
                <a:latin typeface="Arial Narrow" panose="020B0606020202030204" pitchFamily="34" charset="0"/>
                <a:cs typeface="Arial" panose="020B0604020202020204" pitchFamily="34" charset="0"/>
              </a:rPr>
              <a:t>development</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perspective</a:t>
            </a:r>
            <a:r>
              <a:rPr lang="lv-LV" sz="2500" dirty="0" smtClean="0">
                <a:solidFill>
                  <a:schemeClr val="tx1"/>
                </a:solidFill>
                <a:latin typeface="Arial Narrow" panose="020B0606020202030204" pitchFamily="34" charset="0"/>
                <a:cs typeface="Arial" panose="020B0604020202020204" pitchFamily="34" charset="0"/>
              </a:rPr>
              <a:t/>
            </a:r>
            <a:br>
              <a:rPr lang="lv-LV" sz="2500" dirty="0" smtClean="0">
                <a:solidFill>
                  <a:schemeClr val="tx1"/>
                </a:solidFill>
                <a:latin typeface="Arial Narrow" panose="020B0606020202030204" pitchFamily="34" charset="0"/>
                <a:cs typeface="Arial" panose="020B0604020202020204" pitchFamily="34" charset="0"/>
              </a:rPr>
            </a:br>
            <a:r>
              <a:rPr lang="lv-LV" sz="2500" smtClean="0">
                <a:solidFill>
                  <a:schemeClr val="tx1"/>
                </a:solidFill>
                <a:latin typeface="Arial Narrow" panose="020B0606020202030204" pitchFamily="34" charset="0"/>
                <a:cs typeface="Arial" panose="020B0604020202020204" pitchFamily="34" charset="0"/>
              </a:rPr>
              <a:t>Krišs Smildzers</a:t>
            </a:r>
            <a:endParaRPr lang="en-US" sz="2500" dirty="0">
              <a:solidFill>
                <a:schemeClr val="tx1"/>
              </a:solidFill>
              <a:latin typeface="Arial Narrow" panose="020B060602020203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3123" y="1927952"/>
            <a:ext cx="805509" cy="929433"/>
          </a:xfrm>
          <a:prstGeom prst="rect">
            <a:avLst/>
          </a:prstGeom>
        </p:spPr>
      </p:pic>
    </p:spTree>
    <p:extLst>
      <p:ext uri="{BB962C8B-B14F-4D97-AF65-F5344CB8AC3E}">
        <p14:creationId xmlns:p14="http://schemas.microsoft.com/office/powerpoint/2010/main" val="1463520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01926" y="3105338"/>
            <a:ext cx="6727901" cy="134896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lv-LV" sz="3200" dirty="0" err="1" smtClean="0">
                <a:solidFill>
                  <a:schemeClr val="tx1"/>
                </a:solidFill>
                <a:latin typeface="Arial Narrow" panose="020B0606020202030204" pitchFamily="34" charset="0"/>
                <a:cs typeface="Arial" panose="020B0604020202020204" pitchFamily="34" charset="0"/>
              </a:rPr>
              <a:t>Thank</a:t>
            </a:r>
            <a:r>
              <a:rPr lang="lv-LV" sz="3200" dirty="0" smtClean="0">
                <a:solidFill>
                  <a:schemeClr val="tx1"/>
                </a:solidFill>
                <a:latin typeface="Arial Narrow" panose="020B0606020202030204" pitchFamily="34" charset="0"/>
                <a:cs typeface="Arial" panose="020B0604020202020204" pitchFamily="34" charset="0"/>
              </a:rPr>
              <a:t> </a:t>
            </a:r>
            <a:r>
              <a:rPr lang="lv-LV" sz="3200" dirty="0" err="1" smtClean="0">
                <a:solidFill>
                  <a:schemeClr val="tx1"/>
                </a:solidFill>
                <a:latin typeface="Arial Narrow" panose="020B0606020202030204" pitchFamily="34" charset="0"/>
                <a:cs typeface="Arial" panose="020B0604020202020204" pitchFamily="34" charset="0"/>
              </a:rPr>
              <a:t>you</a:t>
            </a:r>
            <a:r>
              <a:rPr lang="lv-LV" sz="3200" dirty="0" smtClean="0">
                <a:solidFill>
                  <a:schemeClr val="tx1"/>
                </a:solidFill>
                <a:latin typeface="Arial Narrow" panose="020B0606020202030204" pitchFamily="34" charset="0"/>
                <a:cs typeface="Arial" panose="020B0604020202020204" pitchFamily="34" charset="0"/>
              </a:rPr>
              <a:t>!</a:t>
            </a:r>
            <a:endParaRPr lang="en-US" sz="3200" dirty="0">
              <a:solidFill>
                <a:schemeClr val="tx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028280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
        <p:nvSpPr>
          <p:cNvPr id="5" name="Title 1"/>
          <p:cNvSpPr txBox="1">
            <a:spLocks/>
          </p:cNvSpPr>
          <p:nvPr/>
        </p:nvSpPr>
        <p:spPr>
          <a:xfrm>
            <a:off x="1195057" y="3076761"/>
            <a:ext cx="3349783" cy="67901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lv-LV" sz="2000" dirty="0" smtClean="0">
                <a:solidFill>
                  <a:schemeClr val="tx1"/>
                </a:solidFill>
                <a:latin typeface="Arial Narrow" panose="020B0606020202030204" pitchFamily="34" charset="0"/>
                <a:cs typeface="Arial" panose="020B0604020202020204" pitchFamily="34" charset="0"/>
              </a:rPr>
              <a:t>Daugavpils pilsētas karte</a:t>
            </a:r>
            <a:endParaRPr lang="en-US" sz="2000" dirty="0">
              <a:solidFill>
                <a:schemeClr val="tx1"/>
              </a:solidFill>
              <a:latin typeface="Arial Narrow" panose="020B0606020202030204" pitchFamily="34" charset="0"/>
              <a:cs typeface="Arial" panose="020B0604020202020204" pitchFamily="34" charset="0"/>
            </a:endParaRPr>
          </a:p>
        </p:txBody>
      </p:sp>
      <p:sp>
        <p:nvSpPr>
          <p:cNvPr id="7" name="Rectangle 6"/>
          <p:cNvSpPr/>
          <p:nvPr/>
        </p:nvSpPr>
        <p:spPr>
          <a:xfrm>
            <a:off x="805759" y="986828"/>
            <a:ext cx="4128380" cy="485887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txBox="1">
            <a:spLocks/>
          </p:cNvSpPr>
          <p:nvPr/>
        </p:nvSpPr>
        <p:spPr>
          <a:xfrm>
            <a:off x="6609030" y="1432848"/>
            <a:ext cx="2507810" cy="3966835"/>
          </a:xfrm>
          <a:prstGeom prst="rect">
            <a:avLst/>
          </a:prstGeom>
        </p:spPr>
        <p:txBody>
          <a:bodyPr vert="horz" lIns="91440" tIns="45720" rIns="91440" bIns="45720" rtlCol="0" anchor="t">
            <a:normAutofit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1800" dirty="0" smtClean="0">
                <a:solidFill>
                  <a:schemeClr val="tx1"/>
                </a:solidFill>
                <a:latin typeface="Arial Narrow" panose="020B0606020202030204" pitchFamily="34" charset="0"/>
                <a:cs typeface="Arial" panose="020B0604020202020204" pitchFamily="34" charset="0"/>
              </a:rPr>
              <a:t>Percentage distribution of land owned by Daugavpils city:</a:t>
            </a:r>
          </a:p>
          <a:p>
            <a:endParaRPr lang="lv-LV" sz="1800" dirty="0">
              <a:solidFill>
                <a:schemeClr val="tx1"/>
              </a:solidFill>
              <a:latin typeface="Arial Narrow" panose="020B0606020202030204" pitchFamily="34" charset="0"/>
              <a:cs typeface="Arial" panose="020B0604020202020204" pitchFamily="34" charset="0"/>
            </a:endParaRPr>
          </a:p>
          <a:p>
            <a:r>
              <a:rPr lang="en-US" sz="1800" dirty="0" smtClean="0">
                <a:solidFill>
                  <a:schemeClr val="tx1"/>
                </a:solidFill>
                <a:latin typeface="Arial Narrow" panose="020B0606020202030204" pitchFamily="34" charset="0"/>
                <a:cs typeface="Arial" panose="020B0604020202020204" pitchFamily="34" charset="0"/>
              </a:rPr>
              <a:t>buildings </a:t>
            </a:r>
            <a:r>
              <a:rPr lang="en-US" sz="1800" dirty="0">
                <a:solidFill>
                  <a:schemeClr val="tx1"/>
                </a:solidFill>
                <a:latin typeface="Arial Narrow" panose="020B0606020202030204" pitchFamily="34" charset="0"/>
                <a:cs typeface="Arial" panose="020B0604020202020204" pitchFamily="34" charset="0"/>
              </a:rPr>
              <a:t>and yards </a:t>
            </a:r>
            <a:r>
              <a:rPr lang="lv-LV" sz="1800" dirty="0" smtClean="0">
                <a:solidFill>
                  <a:schemeClr val="tx1"/>
                </a:solidFill>
                <a:latin typeface="Arial Narrow" panose="020B0606020202030204" pitchFamily="34" charset="0"/>
                <a:cs typeface="Arial" panose="020B0604020202020204" pitchFamily="34" charset="0"/>
              </a:rPr>
              <a:t>- </a:t>
            </a:r>
            <a:r>
              <a:rPr lang="en-US" sz="1800" dirty="0" smtClean="0">
                <a:solidFill>
                  <a:schemeClr val="tx1"/>
                </a:solidFill>
                <a:latin typeface="Arial Narrow" panose="020B0606020202030204" pitchFamily="34" charset="0"/>
                <a:cs typeface="Arial" panose="020B0604020202020204" pitchFamily="34" charset="0"/>
              </a:rPr>
              <a:t>30%</a:t>
            </a:r>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r>
              <a:rPr lang="en-US" sz="1800" dirty="0">
                <a:solidFill>
                  <a:schemeClr val="tx1"/>
                </a:solidFill>
                <a:latin typeface="Arial Narrow" panose="020B0606020202030204" pitchFamily="34" charset="0"/>
                <a:cs typeface="Arial" panose="020B0604020202020204" pitchFamily="34" charset="0"/>
              </a:rPr>
              <a:t>forests - 23</a:t>
            </a:r>
            <a:r>
              <a:rPr lang="en-US" sz="1800" dirty="0" smtClean="0">
                <a:solidFill>
                  <a:schemeClr val="tx1"/>
                </a:solidFill>
                <a:latin typeface="Arial Narrow" panose="020B0606020202030204" pitchFamily="34" charset="0"/>
                <a:cs typeface="Arial" panose="020B0604020202020204" pitchFamily="34" charset="0"/>
              </a:rPr>
              <a:t>%</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r>
              <a:rPr lang="en-US" sz="1800" dirty="0">
                <a:solidFill>
                  <a:schemeClr val="tx1"/>
                </a:solidFill>
                <a:latin typeface="Arial Narrow" panose="020B0606020202030204" pitchFamily="34" charset="0"/>
                <a:cs typeface="Arial" panose="020B0604020202020204" pitchFamily="34" charset="0"/>
              </a:rPr>
              <a:t>land under water - 13</a:t>
            </a:r>
            <a:r>
              <a:rPr lang="en-US" sz="1800" dirty="0" smtClean="0">
                <a:solidFill>
                  <a:schemeClr val="tx1"/>
                </a:solidFill>
                <a:latin typeface="Arial Narrow" panose="020B0606020202030204" pitchFamily="34" charset="0"/>
                <a:cs typeface="Arial" panose="020B0604020202020204" pitchFamily="34" charset="0"/>
              </a:rPr>
              <a:t>%</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r>
              <a:rPr lang="en-US" sz="1800" dirty="0">
                <a:solidFill>
                  <a:schemeClr val="tx1"/>
                </a:solidFill>
                <a:latin typeface="Arial Narrow" panose="020B0606020202030204" pitchFamily="34" charset="0"/>
                <a:cs typeface="Arial" panose="020B0604020202020204" pitchFamily="34" charset="0"/>
              </a:rPr>
              <a:t>land under roads - 11</a:t>
            </a:r>
            <a:r>
              <a:rPr lang="en-US" sz="1800" dirty="0" smtClean="0">
                <a:solidFill>
                  <a:schemeClr val="tx1"/>
                </a:solidFill>
                <a:latin typeface="Arial Narrow" panose="020B0606020202030204" pitchFamily="34" charset="0"/>
                <a:cs typeface="Arial" panose="020B0604020202020204" pitchFamily="34" charset="0"/>
              </a:rPr>
              <a:t>%</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r>
              <a:rPr lang="en-US" sz="1800" dirty="0">
                <a:solidFill>
                  <a:schemeClr val="tx1"/>
                </a:solidFill>
                <a:latin typeface="Arial Narrow" panose="020B0606020202030204" pitchFamily="34" charset="0"/>
                <a:cs typeface="Arial" panose="020B0604020202020204" pitchFamily="34" charset="0"/>
              </a:rPr>
              <a:t>agricultural land - 7</a:t>
            </a:r>
            <a:r>
              <a:rPr lang="en-US" sz="1800" dirty="0" smtClean="0">
                <a:solidFill>
                  <a:schemeClr val="tx1"/>
                </a:solidFill>
                <a:latin typeface="Arial Narrow" panose="020B0606020202030204" pitchFamily="34" charset="0"/>
                <a:cs typeface="Arial" panose="020B0604020202020204" pitchFamily="34" charset="0"/>
              </a:rPr>
              <a:t>%</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r>
              <a:rPr lang="en-US" sz="1800" dirty="0">
                <a:solidFill>
                  <a:schemeClr val="tx1"/>
                </a:solidFill>
                <a:latin typeface="Arial Narrow" panose="020B0606020202030204" pitchFamily="34" charset="0"/>
                <a:cs typeface="Arial" panose="020B0604020202020204" pitchFamily="34" charset="0"/>
              </a:rPr>
              <a:t>other land - 16</a:t>
            </a:r>
            <a:r>
              <a:rPr lang="en-US" sz="1800" dirty="0" smtClean="0">
                <a:solidFill>
                  <a:schemeClr val="tx1"/>
                </a:solidFill>
                <a:latin typeface="Arial Narrow" panose="020B0606020202030204" pitchFamily="34" charset="0"/>
                <a:cs typeface="Arial" panose="020B0604020202020204" pitchFamily="34" charset="0"/>
              </a:rPr>
              <a:t>%</a:t>
            </a:r>
            <a:endParaRPr lang="en-US" sz="1800" dirty="0">
              <a:solidFill>
                <a:schemeClr val="tx1"/>
              </a:solidFill>
              <a:latin typeface="Arial Narrow" panose="020B0606020202030204" pitchFamily="34" charset="0"/>
              <a:cs typeface="Arial" panose="020B0604020202020204" pitchFamily="34" charset="0"/>
            </a:endParaRPr>
          </a:p>
        </p:txBody>
      </p:sp>
      <p:sp>
        <p:nvSpPr>
          <p:cNvPr id="9" name="Title 1"/>
          <p:cNvSpPr txBox="1">
            <a:spLocks/>
          </p:cNvSpPr>
          <p:nvPr/>
        </p:nvSpPr>
        <p:spPr>
          <a:xfrm>
            <a:off x="713717" y="290602"/>
            <a:ext cx="807266"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err="1" smtClean="0">
                <a:solidFill>
                  <a:schemeClr val="tx1"/>
                </a:solidFill>
                <a:latin typeface="Arial Narrow" panose="020B0606020202030204" pitchFamily="34" charset="0"/>
                <a:cs typeface="Arial" panose="020B0604020202020204" pitchFamily="34" charset="0"/>
              </a:rPr>
              <a:t>Land</a:t>
            </a:r>
            <a:endParaRPr lang="en-US" sz="2500" dirty="0">
              <a:solidFill>
                <a:schemeClr val="tx1"/>
              </a:solidFill>
              <a:latin typeface="Arial Narrow" panose="020B060602020203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717" y="722126"/>
            <a:ext cx="5053340" cy="6067290"/>
          </a:xfrm>
          <a:prstGeom prst="rect">
            <a:avLst/>
          </a:prstGeom>
        </p:spPr>
      </p:pic>
      <p:sp>
        <p:nvSpPr>
          <p:cNvPr id="10" name="Freeform 9"/>
          <p:cNvSpPr/>
          <p:nvPr/>
        </p:nvSpPr>
        <p:spPr>
          <a:xfrm>
            <a:off x="927100" y="1498600"/>
            <a:ext cx="4540250" cy="4641850"/>
          </a:xfrm>
          <a:custGeom>
            <a:avLst/>
            <a:gdLst>
              <a:gd name="connsiteX0" fmla="*/ 3390900 w 4540250"/>
              <a:gd name="connsiteY0" fmla="*/ 0 h 4641850"/>
              <a:gd name="connsiteX1" fmla="*/ 3194050 w 4540250"/>
              <a:gd name="connsiteY1" fmla="*/ 406400 h 4641850"/>
              <a:gd name="connsiteX2" fmla="*/ 3136900 w 4540250"/>
              <a:gd name="connsiteY2" fmla="*/ 425450 h 4641850"/>
              <a:gd name="connsiteX3" fmla="*/ 3149600 w 4540250"/>
              <a:gd name="connsiteY3" fmla="*/ 488950 h 4641850"/>
              <a:gd name="connsiteX4" fmla="*/ 2266950 w 4540250"/>
              <a:gd name="connsiteY4" fmla="*/ 2165350 h 4641850"/>
              <a:gd name="connsiteX5" fmla="*/ 1968500 w 4540250"/>
              <a:gd name="connsiteY5" fmla="*/ 2095500 h 4641850"/>
              <a:gd name="connsiteX6" fmla="*/ 1809750 w 4540250"/>
              <a:gd name="connsiteY6" fmla="*/ 2101850 h 4641850"/>
              <a:gd name="connsiteX7" fmla="*/ 1784350 w 4540250"/>
              <a:gd name="connsiteY7" fmla="*/ 2038350 h 4641850"/>
              <a:gd name="connsiteX8" fmla="*/ 1784350 w 4540250"/>
              <a:gd name="connsiteY8" fmla="*/ 2038350 h 4641850"/>
              <a:gd name="connsiteX9" fmla="*/ 1739900 w 4540250"/>
              <a:gd name="connsiteY9" fmla="*/ 2012950 h 4641850"/>
              <a:gd name="connsiteX10" fmla="*/ 1625600 w 4540250"/>
              <a:gd name="connsiteY10" fmla="*/ 1841500 h 4641850"/>
              <a:gd name="connsiteX11" fmla="*/ 1339850 w 4540250"/>
              <a:gd name="connsiteY11" fmla="*/ 1752600 h 4641850"/>
              <a:gd name="connsiteX12" fmla="*/ 1162050 w 4540250"/>
              <a:gd name="connsiteY12" fmla="*/ 1803400 h 4641850"/>
              <a:gd name="connsiteX13" fmla="*/ 1104900 w 4540250"/>
              <a:gd name="connsiteY13" fmla="*/ 1733550 h 4641850"/>
              <a:gd name="connsiteX14" fmla="*/ 1066800 w 4540250"/>
              <a:gd name="connsiteY14" fmla="*/ 1733550 h 4641850"/>
              <a:gd name="connsiteX15" fmla="*/ 1009650 w 4540250"/>
              <a:gd name="connsiteY15" fmla="*/ 1536700 h 4641850"/>
              <a:gd name="connsiteX16" fmla="*/ 558800 w 4540250"/>
              <a:gd name="connsiteY16" fmla="*/ 1390650 h 4641850"/>
              <a:gd name="connsiteX17" fmla="*/ 508000 w 4540250"/>
              <a:gd name="connsiteY17" fmla="*/ 1460500 h 4641850"/>
              <a:gd name="connsiteX18" fmla="*/ 374650 w 4540250"/>
              <a:gd name="connsiteY18" fmla="*/ 1422400 h 4641850"/>
              <a:gd name="connsiteX19" fmla="*/ 330200 w 4540250"/>
              <a:gd name="connsiteY19" fmla="*/ 1447800 h 4641850"/>
              <a:gd name="connsiteX20" fmla="*/ 254000 w 4540250"/>
              <a:gd name="connsiteY20" fmla="*/ 1428750 h 4641850"/>
              <a:gd name="connsiteX21" fmla="*/ 234950 w 4540250"/>
              <a:gd name="connsiteY21" fmla="*/ 1600200 h 4641850"/>
              <a:gd name="connsiteX22" fmla="*/ 0 w 4540250"/>
              <a:gd name="connsiteY22" fmla="*/ 1898650 h 4641850"/>
              <a:gd name="connsiteX23" fmla="*/ 565150 w 4540250"/>
              <a:gd name="connsiteY23" fmla="*/ 2482850 h 4641850"/>
              <a:gd name="connsiteX24" fmla="*/ 933450 w 4540250"/>
              <a:gd name="connsiteY24" fmla="*/ 3041650 h 4641850"/>
              <a:gd name="connsiteX25" fmla="*/ 1035050 w 4540250"/>
              <a:gd name="connsiteY25" fmla="*/ 3067050 h 4641850"/>
              <a:gd name="connsiteX26" fmla="*/ 1035050 w 4540250"/>
              <a:gd name="connsiteY26" fmla="*/ 3136900 h 4641850"/>
              <a:gd name="connsiteX27" fmla="*/ 1200150 w 4540250"/>
              <a:gd name="connsiteY27" fmla="*/ 3295650 h 4641850"/>
              <a:gd name="connsiteX28" fmla="*/ 933450 w 4540250"/>
              <a:gd name="connsiteY28" fmla="*/ 3663950 h 4641850"/>
              <a:gd name="connsiteX29" fmla="*/ 939800 w 4540250"/>
              <a:gd name="connsiteY29" fmla="*/ 3975100 h 4641850"/>
              <a:gd name="connsiteX30" fmla="*/ 1022350 w 4540250"/>
              <a:gd name="connsiteY30" fmla="*/ 4076700 h 4641850"/>
              <a:gd name="connsiteX31" fmla="*/ 1066800 w 4540250"/>
              <a:gd name="connsiteY31" fmla="*/ 4216400 h 4641850"/>
              <a:gd name="connsiteX32" fmla="*/ 1238250 w 4540250"/>
              <a:gd name="connsiteY32" fmla="*/ 4394200 h 4641850"/>
              <a:gd name="connsiteX33" fmla="*/ 1282700 w 4540250"/>
              <a:gd name="connsiteY33" fmla="*/ 4356100 h 4641850"/>
              <a:gd name="connsiteX34" fmla="*/ 1428750 w 4540250"/>
              <a:gd name="connsiteY34" fmla="*/ 4552950 h 4641850"/>
              <a:gd name="connsiteX35" fmla="*/ 1511300 w 4540250"/>
              <a:gd name="connsiteY35" fmla="*/ 4495800 h 4641850"/>
              <a:gd name="connsiteX36" fmla="*/ 1530350 w 4540250"/>
              <a:gd name="connsiteY36" fmla="*/ 4375150 h 4641850"/>
              <a:gd name="connsiteX37" fmla="*/ 1638300 w 4540250"/>
              <a:gd name="connsiteY37" fmla="*/ 4502150 h 4641850"/>
              <a:gd name="connsiteX38" fmla="*/ 1663700 w 4540250"/>
              <a:gd name="connsiteY38" fmla="*/ 4483100 h 4641850"/>
              <a:gd name="connsiteX39" fmla="*/ 1695450 w 4540250"/>
              <a:gd name="connsiteY39" fmla="*/ 4337050 h 4641850"/>
              <a:gd name="connsiteX40" fmla="*/ 1752600 w 4540250"/>
              <a:gd name="connsiteY40" fmla="*/ 4330700 h 4641850"/>
              <a:gd name="connsiteX41" fmla="*/ 1828800 w 4540250"/>
              <a:gd name="connsiteY41" fmla="*/ 4527550 h 4641850"/>
              <a:gd name="connsiteX42" fmla="*/ 1955800 w 4540250"/>
              <a:gd name="connsiteY42" fmla="*/ 4508500 h 4641850"/>
              <a:gd name="connsiteX43" fmla="*/ 1981200 w 4540250"/>
              <a:gd name="connsiteY43" fmla="*/ 4565650 h 4641850"/>
              <a:gd name="connsiteX44" fmla="*/ 2070100 w 4540250"/>
              <a:gd name="connsiteY44" fmla="*/ 4521200 h 4641850"/>
              <a:gd name="connsiteX45" fmla="*/ 2273300 w 4540250"/>
              <a:gd name="connsiteY45" fmla="*/ 4572000 h 4641850"/>
              <a:gd name="connsiteX46" fmla="*/ 2349500 w 4540250"/>
              <a:gd name="connsiteY46" fmla="*/ 4641850 h 4641850"/>
              <a:gd name="connsiteX47" fmla="*/ 2432050 w 4540250"/>
              <a:gd name="connsiteY47" fmla="*/ 4591050 h 4641850"/>
              <a:gd name="connsiteX48" fmla="*/ 2578100 w 4540250"/>
              <a:gd name="connsiteY48" fmla="*/ 4578350 h 4641850"/>
              <a:gd name="connsiteX49" fmla="*/ 2533650 w 4540250"/>
              <a:gd name="connsiteY49" fmla="*/ 4279900 h 4641850"/>
              <a:gd name="connsiteX50" fmla="*/ 2584450 w 4540250"/>
              <a:gd name="connsiteY50" fmla="*/ 4254500 h 4641850"/>
              <a:gd name="connsiteX51" fmla="*/ 2603500 w 4540250"/>
              <a:gd name="connsiteY51" fmla="*/ 4203700 h 4641850"/>
              <a:gd name="connsiteX52" fmla="*/ 2901950 w 4540250"/>
              <a:gd name="connsiteY52" fmla="*/ 4159250 h 4641850"/>
              <a:gd name="connsiteX53" fmla="*/ 2901950 w 4540250"/>
              <a:gd name="connsiteY53" fmla="*/ 4025900 h 4641850"/>
              <a:gd name="connsiteX54" fmla="*/ 2857500 w 4540250"/>
              <a:gd name="connsiteY54" fmla="*/ 3949700 h 4641850"/>
              <a:gd name="connsiteX55" fmla="*/ 2857500 w 4540250"/>
              <a:gd name="connsiteY55" fmla="*/ 3892550 h 4641850"/>
              <a:gd name="connsiteX56" fmla="*/ 3213100 w 4540250"/>
              <a:gd name="connsiteY56" fmla="*/ 3848100 h 4641850"/>
              <a:gd name="connsiteX57" fmla="*/ 3454400 w 4540250"/>
              <a:gd name="connsiteY57" fmla="*/ 3860800 h 4641850"/>
              <a:gd name="connsiteX58" fmla="*/ 3670300 w 4540250"/>
              <a:gd name="connsiteY58" fmla="*/ 3879850 h 4641850"/>
              <a:gd name="connsiteX59" fmla="*/ 4057650 w 4540250"/>
              <a:gd name="connsiteY59" fmla="*/ 3790950 h 4641850"/>
              <a:gd name="connsiteX60" fmla="*/ 4330700 w 4540250"/>
              <a:gd name="connsiteY60" fmla="*/ 3556000 h 4641850"/>
              <a:gd name="connsiteX61" fmla="*/ 4432300 w 4540250"/>
              <a:gd name="connsiteY61" fmla="*/ 3638550 h 4641850"/>
              <a:gd name="connsiteX62" fmla="*/ 4540250 w 4540250"/>
              <a:gd name="connsiteY62" fmla="*/ 3486150 h 4641850"/>
              <a:gd name="connsiteX63" fmla="*/ 3879850 w 4540250"/>
              <a:gd name="connsiteY63" fmla="*/ 3041650 h 4641850"/>
              <a:gd name="connsiteX64" fmla="*/ 4032250 w 4540250"/>
              <a:gd name="connsiteY64" fmla="*/ 2628900 h 4641850"/>
              <a:gd name="connsiteX65" fmla="*/ 3879850 w 4540250"/>
              <a:gd name="connsiteY65" fmla="*/ 2419350 h 4641850"/>
              <a:gd name="connsiteX66" fmla="*/ 3873500 w 4540250"/>
              <a:gd name="connsiteY66" fmla="*/ 2368550 h 4641850"/>
              <a:gd name="connsiteX67" fmla="*/ 3810000 w 4540250"/>
              <a:gd name="connsiteY67" fmla="*/ 2317750 h 4641850"/>
              <a:gd name="connsiteX68" fmla="*/ 3860800 w 4540250"/>
              <a:gd name="connsiteY68" fmla="*/ 2095500 h 4641850"/>
              <a:gd name="connsiteX69" fmla="*/ 3784600 w 4540250"/>
              <a:gd name="connsiteY69" fmla="*/ 1930400 h 4641850"/>
              <a:gd name="connsiteX70" fmla="*/ 3829050 w 4540250"/>
              <a:gd name="connsiteY70" fmla="*/ 1803400 h 4641850"/>
              <a:gd name="connsiteX71" fmla="*/ 3829050 w 4540250"/>
              <a:gd name="connsiteY71" fmla="*/ 1657350 h 4641850"/>
              <a:gd name="connsiteX72" fmla="*/ 3905250 w 4540250"/>
              <a:gd name="connsiteY72" fmla="*/ 1409700 h 4641850"/>
              <a:gd name="connsiteX73" fmla="*/ 3841750 w 4540250"/>
              <a:gd name="connsiteY73" fmla="*/ 1174750 h 4641850"/>
              <a:gd name="connsiteX74" fmla="*/ 3740150 w 4540250"/>
              <a:gd name="connsiteY74" fmla="*/ 927100 h 4641850"/>
              <a:gd name="connsiteX75" fmla="*/ 3581400 w 4540250"/>
              <a:gd name="connsiteY75" fmla="*/ 577850 h 4641850"/>
              <a:gd name="connsiteX76" fmla="*/ 3435350 w 4540250"/>
              <a:gd name="connsiteY76" fmla="*/ 450850 h 4641850"/>
              <a:gd name="connsiteX77" fmla="*/ 3454400 w 4540250"/>
              <a:gd name="connsiteY77" fmla="*/ 184150 h 4641850"/>
              <a:gd name="connsiteX78" fmla="*/ 3390900 w 4540250"/>
              <a:gd name="connsiteY78" fmla="*/ 0 h 464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540250" h="4641850">
                <a:moveTo>
                  <a:pt x="3390900" y="0"/>
                </a:moveTo>
                <a:lnTo>
                  <a:pt x="3194050" y="406400"/>
                </a:lnTo>
                <a:lnTo>
                  <a:pt x="3136900" y="425450"/>
                </a:lnTo>
                <a:lnTo>
                  <a:pt x="3149600" y="488950"/>
                </a:lnTo>
                <a:lnTo>
                  <a:pt x="2266950" y="2165350"/>
                </a:lnTo>
                <a:lnTo>
                  <a:pt x="1968500" y="2095500"/>
                </a:lnTo>
                <a:lnTo>
                  <a:pt x="1809750" y="2101850"/>
                </a:lnTo>
                <a:lnTo>
                  <a:pt x="1784350" y="2038350"/>
                </a:lnTo>
                <a:lnTo>
                  <a:pt x="1784350" y="2038350"/>
                </a:lnTo>
                <a:lnTo>
                  <a:pt x="1739900" y="2012950"/>
                </a:lnTo>
                <a:lnTo>
                  <a:pt x="1625600" y="1841500"/>
                </a:lnTo>
                <a:lnTo>
                  <a:pt x="1339850" y="1752600"/>
                </a:lnTo>
                <a:lnTo>
                  <a:pt x="1162050" y="1803400"/>
                </a:lnTo>
                <a:lnTo>
                  <a:pt x="1104900" y="1733550"/>
                </a:lnTo>
                <a:lnTo>
                  <a:pt x="1066800" y="1733550"/>
                </a:lnTo>
                <a:lnTo>
                  <a:pt x="1009650" y="1536700"/>
                </a:lnTo>
                <a:lnTo>
                  <a:pt x="558800" y="1390650"/>
                </a:lnTo>
                <a:lnTo>
                  <a:pt x="508000" y="1460500"/>
                </a:lnTo>
                <a:lnTo>
                  <a:pt x="374650" y="1422400"/>
                </a:lnTo>
                <a:lnTo>
                  <a:pt x="330200" y="1447800"/>
                </a:lnTo>
                <a:lnTo>
                  <a:pt x="254000" y="1428750"/>
                </a:lnTo>
                <a:lnTo>
                  <a:pt x="234950" y="1600200"/>
                </a:lnTo>
                <a:lnTo>
                  <a:pt x="0" y="1898650"/>
                </a:lnTo>
                <a:lnTo>
                  <a:pt x="565150" y="2482850"/>
                </a:lnTo>
                <a:lnTo>
                  <a:pt x="933450" y="3041650"/>
                </a:lnTo>
                <a:lnTo>
                  <a:pt x="1035050" y="3067050"/>
                </a:lnTo>
                <a:lnTo>
                  <a:pt x="1035050" y="3136900"/>
                </a:lnTo>
                <a:lnTo>
                  <a:pt x="1200150" y="3295650"/>
                </a:lnTo>
                <a:lnTo>
                  <a:pt x="933450" y="3663950"/>
                </a:lnTo>
                <a:lnTo>
                  <a:pt x="939800" y="3975100"/>
                </a:lnTo>
                <a:lnTo>
                  <a:pt x="1022350" y="4076700"/>
                </a:lnTo>
                <a:lnTo>
                  <a:pt x="1066800" y="4216400"/>
                </a:lnTo>
                <a:lnTo>
                  <a:pt x="1238250" y="4394200"/>
                </a:lnTo>
                <a:lnTo>
                  <a:pt x="1282700" y="4356100"/>
                </a:lnTo>
                <a:lnTo>
                  <a:pt x="1428750" y="4552950"/>
                </a:lnTo>
                <a:lnTo>
                  <a:pt x="1511300" y="4495800"/>
                </a:lnTo>
                <a:lnTo>
                  <a:pt x="1530350" y="4375150"/>
                </a:lnTo>
                <a:lnTo>
                  <a:pt x="1638300" y="4502150"/>
                </a:lnTo>
                <a:lnTo>
                  <a:pt x="1663700" y="4483100"/>
                </a:lnTo>
                <a:lnTo>
                  <a:pt x="1695450" y="4337050"/>
                </a:lnTo>
                <a:lnTo>
                  <a:pt x="1752600" y="4330700"/>
                </a:lnTo>
                <a:lnTo>
                  <a:pt x="1828800" y="4527550"/>
                </a:lnTo>
                <a:lnTo>
                  <a:pt x="1955800" y="4508500"/>
                </a:lnTo>
                <a:lnTo>
                  <a:pt x="1981200" y="4565650"/>
                </a:lnTo>
                <a:lnTo>
                  <a:pt x="2070100" y="4521200"/>
                </a:lnTo>
                <a:lnTo>
                  <a:pt x="2273300" y="4572000"/>
                </a:lnTo>
                <a:lnTo>
                  <a:pt x="2349500" y="4641850"/>
                </a:lnTo>
                <a:lnTo>
                  <a:pt x="2432050" y="4591050"/>
                </a:lnTo>
                <a:lnTo>
                  <a:pt x="2578100" y="4578350"/>
                </a:lnTo>
                <a:lnTo>
                  <a:pt x="2533650" y="4279900"/>
                </a:lnTo>
                <a:lnTo>
                  <a:pt x="2584450" y="4254500"/>
                </a:lnTo>
                <a:lnTo>
                  <a:pt x="2603500" y="4203700"/>
                </a:lnTo>
                <a:lnTo>
                  <a:pt x="2901950" y="4159250"/>
                </a:lnTo>
                <a:lnTo>
                  <a:pt x="2901950" y="4025900"/>
                </a:lnTo>
                <a:lnTo>
                  <a:pt x="2857500" y="3949700"/>
                </a:lnTo>
                <a:lnTo>
                  <a:pt x="2857500" y="3892550"/>
                </a:lnTo>
                <a:lnTo>
                  <a:pt x="3213100" y="3848100"/>
                </a:lnTo>
                <a:lnTo>
                  <a:pt x="3454400" y="3860800"/>
                </a:lnTo>
                <a:lnTo>
                  <a:pt x="3670300" y="3879850"/>
                </a:lnTo>
                <a:lnTo>
                  <a:pt x="4057650" y="3790950"/>
                </a:lnTo>
                <a:lnTo>
                  <a:pt x="4330700" y="3556000"/>
                </a:lnTo>
                <a:lnTo>
                  <a:pt x="4432300" y="3638550"/>
                </a:lnTo>
                <a:lnTo>
                  <a:pt x="4540250" y="3486150"/>
                </a:lnTo>
                <a:lnTo>
                  <a:pt x="3879850" y="3041650"/>
                </a:lnTo>
                <a:lnTo>
                  <a:pt x="4032250" y="2628900"/>
                </a:lnTo>
                <a:lnTo>
                  <a:pt x="3879850" y="2419350"/>
                </a:lnTo>
                <a:lnTo>
                  <a:pt x="3873500" y="2368550"/>
                </a:lnTo>
                <a:lnTo>
                  <a:pt x="3810000" y="2317750"/>
                </a:lnTo>
                <a:lnTo>
                  <a:pt x="3860800" y="2095500"/>
                </a:lnTo>
                <a:lnTo>
                  <a:pt x="3784600" y="1930400"/>
                </a:lnTo>
                <a:lnTo>
                  <a:pt x="3829050" y="1803400"/>
                </a:lnTo>
                <a:lnTo>
                  <a:pt x="3829050" y="1657350"/>
                </a:lnTo>
                <a:lnTo>
                  <a:pt x="3905250" y="1409700"/>
                </a:lnTo>
                <a:lnTo>
                  <a:pt x="3841750" y="1174750"/>
                </a:lnTo>
                <a:lnTo>
                  <a:pt x="3740150" y="927100"/>
                </a:lnTo>
                <a:lnTo>
                  <a:pt x="3581400" y="577850"/>
                </a:lnTo>
                <a:lnTo>
                  <a:pt x="3435350" y="450850"/>
                </a:lnTo>
                <a:lnTo>
                  <a:pt x="3454400" y="184150"/>
                </a:lnTo>
                <a:lnTo>
                  <a:pt x="3390900" y="0"/>
                </a:lnTo>
                <a:close/>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03235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673" y="739841"/>
            <a:ext cx="5030651" cy="604004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
        <p:nvSpPr>
          <p:cNvPr id="7" name="Title 1"/>
          <p:cNvSpPr txBox="1">
            <a:spLocks/>
          </p:cNvSpPr>
          <p:nvPr/>
        </p:nvSpPr>
        <p:spPr>
          <a:xfrm>
            <a:off x="713717" y="290602"/>
            <a:ext cx="1124136"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err="1" smtClean="0">
                <a:solidFill>
                  <a:schemeClr val="tx1"/>
                </a:solidFill>
                <a:latin typeface="Arial Narrow" panose="020B0606020202030204" pitchFamily="34" charset="0"/>
                <a:cs typeface="Arial" panose="020B0604020202020204" pitchFamily="34" charset="0"/>
              </a:rPr>
              <a:t>Water</a:t>
            </a:r>
            <a:endParaRPr lang="en-US" sz="2500" dirty="0">
              <a:solidFill>
                <a:schemeClr val="tx1"/>
              </a:solidFill>
              <a:latin typeface="Arial Narrow" panose="020B0606020202030204" pitchFamily="34" charset="0"/>
              <a:cs typeface="Arial" panose="020B0604020202020204" pitchFamily="34" charset="0"/>
            </a:endParaRPr>
          </a:p>
        </p:txBody>
      </p:sp>
      <p:sp>
        <p:nvSpPr>
          <p:cNvPr id="14" name="Title 1"/>
          <p:cNvSpPr txBox="1">
            <a:spLocks/>
          </p:cNvSpPr>
          <p:nvPr/>
        </p:nvSpPr>
        <p:spPr>
          <a:xfrm>
            <a:off x="6011438" y="1003235"/>
            <a:ext cx="4137434" cy="485887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800" dirty="0">
                <a:solidFill>
                  <a:schemeClr val="tx1"/>
                </a:solidFill>
                <a:latin typeface="Arial Narrow" panose="020B0606020202030204" pitchFamily="34" charset="0"/>
                <a:cs typeface="Arial" panose="020B0604020202020204" pitchFamily="34" charset="0"/>
              </a:rPr>
              <a:t>The land under water in Daugavpils is 921.1 ha or 13% of the city </a:t>
            </a:r>
            <a:r>
              <a:rPr lang="en-US" sz="1800" dirty="0" smtClean="0">
                <a:solidFill>
                  <a:schemeClr val="tx1"/>
                </a:solidFill>
                <a:latin typeface="Arial Narrow" panose="020B0606020202030204" pitchFamily="34" charset="0"/>
                <a:cs typeface="Arial" panose="020B0604020202020204" pitchFamily="34" charset="0"/>
              </a:rPr>
              <a:t>territory</a:t>
            </a:r>
            <a:r>
              <a:rPr lang="lv-LV" sz="1800" dirty="0" smtClean="0">
                <a:solidFill>
                  <a:schemeClr val="tx1"/>
                </a:solidFill>
                <a:latin typeface="Arial Narrow" panose="020B0606020202030204" pitchFamily="34" charset="0"/>
                <a:cs typeface="Arial" panose="020B0604020202020204" pitchFamily="34" charset="0"/>
              </a:rPr>
              <a:t>;</a:t>
            </a:r>
          </a:p>
          <a:p>
            <a:endParaRPr lang="lv-LV" sz="1800" dirty="0">
              <a:solidFill>
                <a:schemeClr val="tx1"/>
              </a:solidFill>
              <a:latin typeface="Arial Narrow" panose="020B0606020202030204" pitchFamily="34" charset="0"/>
              <a:cs typeface="Arial" panose="020B0604020202020204" pitchFamily="34" charset="0"/>
            </a:endParaRPr>
          </a:p>
          <a:p>
            <a:r>
              <a:rPr lang="lv-LV" sz="1800" dirty="0" smtClean="0">
                <a:solidFill>
                  <a:schemeClr val="tx1"/>
                </a:solidFill>
                <a:latin typeface="Arial Narrow" panose="020B0606020202030204" pitchFamily="34" charset="0"/>
                <a:cs typeface="Arial" panose="020B0604020202020204" pitchFamily="34" charset="0"/>
              </a:rPr>
              <a:t>Daugavpils </a:t>
            </a:r>
            <a:r>
              <a:rPr lang="lv-LV" sz="1800" dirty="0">
                <a:solidFill>
                  <a:schemeClr val="tx1"/>
                </a:solidFill>
                <a:latin typeface="Arial Narrow" panose="020B0606020202030204" pitchFamily="34" charset="0"/>
                <a:cs typeface="Arial" panose="020B0604020202020204" pitchFamily="34" charset="0"/>
              </a:rPr>
              <a:t>w</a:t>
            </a:r>
            <a:r>
              <a:rPr lang="en-US" sz="1800" dirty="0" err="1" smtClean="0">
                <a:solidFill>
                  <a:schemeClr val="tx1"/>
                </a:solidFill>
                <a:latin typeface="Arial Narrow" panose="020B0606020202030204" pitchFamily="34" charset="0"/>
                <a:cs typeface="Arial" panose="020B0604020202020204" pitchFamily="34" charset="0"/>
              </a:rPr>
              <a:t>ater</a:t>
            </a:r>
            <a:r>
              <a:rPr lang="en-US" sz="1800" dirty="0" smtClean="0">
                <a:solidFill>
                  <a:schemeClr val="tx1"/>
                </a:solidFill>
                <a:latin typeface="Arial Narrow" panose="020B0606020202030204" pitchFamily="34" charset="0"/>
                <a:cs typeface="Arial" panose="020B0604020202020204" pitchFamily="34" charset="0"/>
              </a:rPr>
              <a:t> </a:t>
            </a:r>
            <a:r>
              <a:rPr lang="lv-LV" sz="1800" dirty="0" smtClean="0">
                <a:solidFill>
                  <a:schemeClr val="tx1"/>
                </a:solidFill>
                <a:latin typeface="Arial Narrow" panose="020B0606020202030204" pitchFamily="34" charset="0"/>
                <a:cs typeface="Arial" panose="020B0604020202020204" pitchFamily="34" charset="0"/>
              </a:rPr>
              <a:t>bodies</a:t>
            </a:r>
            <a:r>
              <a:rPr lang="en-US" sz="1800" dirty="0" smtClean="0">
                <a:solidFill>
                  <a:schemeClr val="tx1"/>
                </a:solidFill>
                <a:latin typeface="Arial Narrow" panose="020B0606020202030204" pitchFamily="34" charset="0"/>
                <a:cs typeface="Arial" panose="020B0604020202020204" pitchFamily="34" charset="0"/>
              </a:rPr>
              <a:t> </a:t>
            </a:r>
            <a:r>
              <a:rPr lang="en-US" sz="1800" dirty="0">
                <a:solidFill>
                  <a:schemeClr val="tx1"/>
                </a:solidFill>
                <a:latin typeface="Arial Narrow" panose="020B0606020202030204" pitchFamily="34" charset="0"/>
                <a:cs typeface="Arial" panose="020B0604020202020204" pitchFamily="34" charset="0"/>
              </a:rPr>
              <a:t>belong to the Daugava basin </a:t>
            </a:r>
            <a:r>
              <a:rPr lang="en-US" sz="1800" dirty="0" smtClean="0">
                <a:solidFill>
                  <a:schemeClr val="tx1"/>
                </a:solidFill>
                <a:latin typeface="Arial Narrow" panose="020B0606020202030204" pitchFamily="34" charset="0"/>
                <a:cs typeface="Arial" panose="020B0604020202020204" pitchFamily="34" charset="0"/>
              </a:rPr>
              <a:t>area</a:t>
            </a:r>
            <a:r>
              <a:rPr lang="lv-LV" sz="1800" dirty="0" smtClean="0">
                <a:solidFill>
                  <a:schemeClr val="tx1"/>
                </a:solidFill>
                <a:latin typeface="Arial Narrow" panose="020B0606020202030204" pitchFamily="34" charset="0"/>
                <a:cs typeface="Arial" panose="020B0604020202020204" pitchFamily="34" charset="0"/>
              </a:rPr>
              <a:t>;</a:t>
            </a:r>
          </a:p>
          <a:p>
            <a:endParaRPr lang="lv-LV" sz="1800" dirty="0">
              <a:solidFill>
                <a:schemeClr val="tx1"/>
              </a:solidFill>
              <a:latin typeface="Arial Narrow" panose="020B0606020202030204" pitchFamily="34" charset="0"/>
              <a:cs typeface="Arial" panose="020B0604020202020204" pitchFamily="34" charset="0"/>
            </a:endParaRPr>
          </a:p>
          <a:p>
            <a:r>
              <a:rPr lang="lv-LV" sz="1800" dirty="0" smtClean="0">
                <a:solidFill>
                  <a:schemeClr val="tx1"/>
                </a:solidFill>
                <a:latin typeface="Arial Narrow" panose="020B0606020202030204" pitchFamily="34" charset="0"/>
                <a:cs typeface="Arial" panose="020B0604020202020204" pitchFamily="34" charset="0"/>
              </a:rPr>
              <a:t>The largest</a:t>
            </a:r>
            <a:r>
              <a:rPr lang="lv-LV" sz="1800" dirty="0">
                <a:solidFill>
                  <a:schemeClr val="tx1"/>
                </a:solidFill>
                <a:latin typeface="Arial Narrow" panose="020B0606020202030204" pitchFamily="34" charset="0"/>
                <a:cs typeface="Arial" panose="020B0604020202020204" pitchFamily="34" charset="0"/>
              </a:rPr>
              <a:t> </a:t>
            </a:r>
            <a:r>
              <a:rPr lang="lv-LV" sz="1800" dirty="0" smtClean="0">
                <a:solidFill>
                  <a:schemeClr val="tx1"/>
                </a:solidFill>
                <a:latin typeface="Arial Narrow" panose="020B0606020202030204" pitchFamily="34" charset="0"/>
                <a:cs typeface="Arial" panose="020B0604020202020204" pitchFamily="34" charset="0"/>
              </a:rPr>
              <a:t>rivers in</a:t>
            </a:r>
            <a:r>
              <a:rPr lang="lv-LV" sz="1800" dirty="0">
                <a:solidFill>
                  <a:schemeClr val="tx1"/>
                </a:solidFill>
                <a:latin typeface="Arial Narrow" panose="020B0606020202030204" pitchFamily="34" charset="0"/>
                <a:cs typeface="Arial" panose="020B0604020202020204" pitchFamily="34" charset="0"/>
              </a:rPr>
              <a:t> Daugavpils </a:t>
            </a:r>
            <a:r>
              <a:rPr lang="lv-LV" sz="1800" dirty="0" smtClean="0">
                <a:solidFill>
                  <a:schemeClr val="tx1"/>
                </a:solidFill>
                <a:latin typeface="Arial Narrow" panose="020B0606020202030204" pitchFamily="34" charset="0"/>
                <a:cs typeface="Arial" panose="020B0604020202020204" pitchFamily="34" charset="0"/>
              </a:rPr>
              <a:t>territory are  the </a:t>
            </a:r>
            <a:r>
              <a:rPr lang="en-US" sz="1800" dirty="0" err="1" smtClean="0">
                <a:solidFill>
                  <a:schemeClr val="tx1"/>
                </a:solidFill>
                <a:latin typeface="Arial Narrow" panose="020B0606020202030204" pitchFamily="34" charset="0"/>
                <a:cs typeface="Arial" panose="020B0604020202020204" pitchFamily="34" charset="0"/>
              </a:rPr>
              <a:t>Daugava</a:t>
            </a:r>
            <a:r>
              <a:rPr lang="lv-LV" sz="1800" dirty="0" smtClean="0">
                <a:solidFill>
                  <a:schemeClr val="tx1"/>
                </a:solidFill>
                <a:latin typeface="Arial Narrow" panose="020B0606020202030204" pitchFamily="34" charset="0"/>
                <a:cs typeface="Arial" panose="020B0604020202020204" pitchFamily="34" charset="0"/>
              </a:rPr>
              <a:t>, the </a:t>
            </a:r>
            <a:r>
              <a:rPr lang="en-US" sz="1800" dirty="0" err="1" smtClean="0">
                <a:solidFill>
                  <a:schemeClr val="tx1"/>
                </a:solidFill>
                <a:latin typeface="Arial Narrow" panose="020B0606020202030204" pitchFamily="34" charset="0"/>
                <a:cs typeface="Arial" panose="020B0604020202020204" pitchFamily="34" charset="0"/>
              </a:rPr>
              <a:t>Laucese</a:t>
            </a:r>
            <a:r>
              <a:rPr lang="en-US" sz="1800" dirty="0" smtClean="0">
                <a:solidFill>
                  <a:schemeClr val="tx1"/>
                </a:solidFill>
                <a:latin typeface="Arial Narrow" panose="020B0606020202030204" pitchFamily="34" charset="0"/>
                <a:cs typeface="Arial" panose="020B0604020202020204" pitchFamily="34" charset="0"/>
              </a:rPr>
              <a:t> and</a:t>
            </a:r>
            <a:r>
              <a:rPr lang="lv-LV" sz="1800" dirty="0" smtClean="0">
                <a:solidFill>
                  <a:schemeClr val="tx1"/>
                </a:solidFill>
                <a:latin typeface="Arial Narrow" panose="020B0606020202030204" pitchFamily="34" charset="0"/>
                <a:cs typeface="Arial" panose="020B0604020202020204" pitchFamily="34" charset="0"/>
              </a:rPr>
              <a:t> the</a:t>
            </a:r>
            <a:r>
              <a:rPr lang="en-US" sz="1800" dirty="0" smtClean="0">
                <a:solidFill>
                  <a:schemeClr val="tx1"/>
                </a:solidFill>
                <a:latin typeface="Arial Narrow" panose="020B0606020202030204" pitchFamily="34" charset="0"/>
                <a:cs typeface="Arial" panose="020B0604020202020204" pitchFamily="34" charset="0"/>
              </a:rPr>
              <a:t> </a:t>
            </a:r>
            <a:r>
              <a:rPr lang="en-US" sz="1800" dirty="0" err="1" smtClean="0">
                <a:solidFill>
                  <a:schemeClr val="tx1"/>
                </a:solidFill>
                <a:latin typeface="Arial Narrow" panose="020B0606020202030204" pitchFamily="34" charset="0"/>
                <a:cs typeface="Arial" panose="020B0604020202020204" pitchFamily="34" charset="0"/>
              </a:rPr>
              <a:t>Šunic</a:t>
            </a:r>
            <a:r>
              <a:rPr lang="lv-LV" sz="1800" dirty="0">
                <a:solidFill>
                  <a:schemeClr val="tx1"/>
                </a:solidFill>
                <a:latin typeface="Arial Narrow" panose="020B0606020202030204" pitchFamily="34" charset="0"/>
                <a:cs typeface="Arial" panose="020B0604020202020204" pitchFamily="34" charset="0"/>
              </a:rPr>
              <a:t>a</a:t>
            </a:r>
            <a:r>
              <a:rPr lang="lv-LV" sz="1800" dirty="0" smtClean="0">
                <a:solidFill>
                  <a:schemeClr val="tx1"/>
                </a:solidFill>
                <a:latin typeface="Arial Narrow" panose="020B0606020202030204" pitchFamily="34" charset="0"/>
                <a:cs typeface="Arial" panose="020B0604020202020204" pitchFamily="34" charset="0"/>
              </a:rPr>
              <a:t>;</a:t>
            </a:r>
          </a:p>
          <a:p>
            <a:endParaRPr lang="lv-LV" sz="1800" dirty="0">
              <a:solidFill>
                <a:schemeClr val="tx1"/>
              </a:solidFill>
              <a:latin typeface="Arial Narrow" panose="020B0606020202030204" pitchFamily="34" charset="0"/>
              <a:cs typeface="Arial" panose="020B0604020202020204" pitchFamily="34" charset="0"/>
            </a:endParaRPr>
          </a:p>
          <a:p>
            <a:r>
              <a:rPr lang="en-US" sz="1800" dirty="0" smtClean="0">
                <a:solidFill>
                  <a:schemeClr val="tx1"/>
                </a:solidFill>
                <a:latin typeface="Arial Narrow" panose="020B0606020202030204" pitchFamily="34" charset="0"/>
                <a:cs typeface="Arial" panose="020B0604020202020204" pitchFamily="34" charset="0"/>
              </a:rPr>
              <a:t>The </a:t>
            </a:r>
            <a:r>
              <a:rPr lang="en-US" sz="1800" dirty="0">
                <a:solidFill>
                  <a:schemeClr val="tx1"/>
                </a:solidFill>
                <a:latin typeface="Arial Narrow" panose="020B0606020202030204" pitchFamily="34" charset="0"/>
                <a:cs typeface="Arial" panose="020B0604020202020204" pitchFamily="34" charset="0"/>
              </a:rPr>
              <a:t>Daugava flows </a:t>
            </a:r>
            <a:r>
              <a:rPr lang="en-US" sz="1800" dirty="0" smtClean="0">
                <a:solidFill>
                  <a:schemeClr val="tx1"/>
                </a:solidFill>
                <a:latin typeface="Arial Narrow" panose="020B0606020202030204" pitchFamily="34" charset="0"/>
                <a:cs typeface="Arial" panose="020B0604020202020204" pitchFamily="34" charset="0"/>
              </a:rPr>
              <a:t>through </a:t>
            </a:r>
            <a:r>
              <a:rPr lang="en-US" sz="1800" dirty="0">
                <a:solidFill>
                  <a:schemeClr val="tx1"/>
                </a:solidFill>
                <a:latin typeface="Arial Narrow" panose="020B0606020202030204" pitchFamily="34" charset="0"/>
                <a:cs typeface="Arial" panose="020B0604020202020204" pitchFamily="34" charset="0"/>
              </a:rPr>
              <a:t>the city territory for about 16 </a:t>
            </a:r>
            <a:r>
              <a:rPr lang="en-US" sz="1800" dirty="0" smtClean="0">
                <a:solidFill>
                  <a:schemeClr val="tx1"/>
                </a:solidFill>
                <a:latin typeface="Arial Narrow" panose="020B0606020202030204" pitchFamily="34" charset="0"/>
                <a:cs typeface="Arial" panose="020B0604020202020204" pitchFamily="34" charset="0"/>
              </a:rPr>
              <a:t>km</a:t>
            </a:r>
            <a:r>
              <a:rPr lang="lv-LV" sz="1800" dirty="0" smtClean="0">
                <a:solidFill>
                  <a:schemeClr val="tx1"/>
                </a:solidFill>
                <a:latin typeface="Arial Narrow" panose="020B0606020202030204" pitchFamily="34" charset="0"/>
                <a:cs typeface="Arial" panose="020B0604020202020204" pitchFamily="34" charset="0"/>
              </a:rPr>
              <a:t>;</a:t>
            </a:r>
          </a:p>
          <a:p>
            <a:endParaRPr lang="lv-LV" sz="1800" dirty="0">
              <a:solidFill>
                <a:schemeClr val="tx1"/>
              </a:solidFill>
              <a:latin typeface="Arial Narrow" panose="020B0606020202030204" pitchFamily="34" charset="0"/>
              <a:cs typeface="Arial" panose="020B0604020202020204" pitchFamily="34" charset="0"/>
            </a:endParaRPr>
          </a:p>
          <a:p>
            <a:r>
              <a:rPr lang="en-US" sz="1800" dirty="0" smtClean="0">
                <a:solidFill>
                  <a:schemeClr val="tx1"/>
                </a:solidFill>
                <a:latin typeface="Arial Narrow" panose="020B0606020202030204" pitchFamily="34" charset="0"/>
                <a:cs typeface="Arial" panose="020B0604020202020204" pitchFamily="34" charset="0"/>
              </a:rPr>
              <a:t>The</a:t>
            </a:r>
            <a:r>
              <a:rPr lang="lv-LV" sz="1800" dirty="0" smtClean="0">
                <a:solidFill>
                  <a:schemeClr val="tx1"/>
                </a:solidFill>
                <a:latin typeface="Arial Narrow" panose="020B0606020202030204" pitchFamily="34" charset="0"/>
                <a:cs typeface="Arial" panose="020B0604020202020204" pitchFamily="34" charset="0"/>
              </a:rPr>
              <a:t> city has</a:t>
            </a:r>
            <a:r>
              <a:rPr lang="en-US" sz="1800" dirty="0" smtClean="0">
                <a:solidFill>
                  <a:schemeClr val="tx1"/>
                </a:solidFill>
                <a:latin typeface="Arial Narrow" panose="020B0606020202030204" pitchFamily="34" charset="0"/>
                <a:cs typeface="Arial" panose="020B0604020202020204" pitchFamily="34" charset="0"/>
              </a:rPr>
              <a:t> </a:t>
            </a:r>
            <a:r>
              <a:rPr lang="en-US" sz="1800" dirty="0">
                <a:solidFill>
                  <a:schemeClr val="tx1"/>
                </a:solidFill>
                <a:latin typeface="Arial Narrow" panose="020B0606020202030204" pitchFamily="34" charset="0"/>
                <a:cs typeface="Arial" panose="020B0604020202020204" pitchFamily="34" charset="0"/>
              </a:rPr>
              <a:t>several water </a:t>
            </a:r>
            <a:r>
              <a:rPr lang="en-US" sz="1800" dirty="0" smtClean="0">
                <a:solidFill>
                  <a:schemeClr val="tx1"/>
                </a:solidFill>
                <a:latin typeface="Arial Narrow" panose="020B0606020202030204" pitchFamily="34" charset="0"/>
                <a:cs typeface="Arial" panose="020B0604020202020204" pitchFamily="34" charset="0"/>
              </a:rPr>
              <a:t>bodies</a:t>
            </a:r>
            <a:r>
              <a:rPr lang="lv-LV" sz="1800" dirty="0" smtClean="0">
                <a:solidFill>
                  <a:schemeClr val="tx1"/>
                </a:solidFill>
                <a:latin typeface="Arial Narrow" panose="020B0606020202030204" pitchFamily="34" charset="0"/>
                <a:cs typeface="Arial" panose="020B0604020202020204" pitchFamily="34" charset="0"/>
              </a:rPr>
              <a:t>, such as </a:t>
            </a:r>
            <a:r>
              <a:rPr lang="en-US" sz="1800" dirty="0" smtClean="0">
                <a:solidFill>
                  <a:schemeClr val="tx1"/>
                </a:solidFill>
                <a:latin typeface="Arial Narrow" panose="020B0606020202030204" pitchFamily="34" charset="0"/>
                <a:cs typeface="Arial" panose="020B0604020202020204" pitchFamily="34" charset="0"/>
              </a:rPr>
              <a:t>lakes </a:t>
            </a:r>
            <a:r>
              <a:rPr lang="en-US" sz="1800" dirty="0">
                <a:solidFill>
                  <a:schemeClr val="tx1"/>
                </a:solidFill>
                <a:latin typeface="Arial Narrow" panose="020B0606020202030204" pitchFamily="34" charset="0"/>
                <a:cs typeface="Arial" panose="020B0604020202020204" pitchFamily="34" charset="0"/>
              </a:rPr>
              <a:t>and artificial water bodies: Big and Small </a:t>
            </a:r>
            <a:r>
              <a:rPr lang="en-US" sz="1800" dirty="0" err="1">
                <a:solidFill>
                  <a:schemeClr val="tx1"/>
                </a:solidFill>
                <a:latin typeface="Arial Narrow" panose="020B0606020202030204" pitchFamily="34" charset="0"/>
                <a:cs typeface="Arial" panose="020B0604020202020204" pitchFamily="34" charset="0"/>
              </a:rPr>
              <a:t>Stropu</a:t>
            </a:r>
            <a:r>
              <a:rPr lang="en-US" sz="1800" dirty="0">
                <a:solidFill>
                  <a:schemeClr val="tx1"/>
                </a:solidFill>
                <a:latin typeface="Arial Narrow" panose="020B0606020202030204" pitchFamily="34" charset="0"/>
                <a:cs typeface="Arial" panose="020B0604020202020204" pitchFamily="34" charset="0"/>
              </a:rPr>
              <a:t> Lake, </a:t>
            </a:r>
            <a:r>
              <a:rPr lang="en-US" sz="1800" dirty="0" err="1">
                <a:solidFill>
                  <a:schemeClr val="tx1"/>
                </a:solidFill>
                <a:latin typeface="Arial Narrow" panose="020B0606020202030204" pitchFamily="34" charset="0"/>
                <a:cs typeface="Arial" panose="020B0604020202020204" pitchFamily="34" charset="0"/>
              </a:rPr>
              <a:t>Šuņezers</a:t>
            </a:r>
            <a:r>
              <a:rPr lang="en-US" sz="1800" dirty="0">
                <a:solidFill>
                  <a:schemeClr val="tx1"/>
                </a:solidFill>
                <a:latin typeface="Arial Narrow" panose="020B0606020202030204" pitchFamily="34" charset="0"/>
                <a:cs typeface="Arial" panose="020B0604020202020204" pitchFamily="34" charset="0"/>
              </a:rPr>
              <a:t>, </a:t>
            </a:r>
            <a:r>
              <a:rPr lang="en-US" sz="1800" dirty="0" err="1" smtClean="0">
                <a:solidFill>
                  <a:schemeClr val="tx1"/>
                </a:solidFill>
                <a:latin typeface="Arial Narrow" panose="020B0606020202030204" pitchFamily="34" charset="0"/>
                <a:cs typeface="Arial" panose="020B0604020202020204" pitchFamily="34" charset="0"/>
              </a:rPr>
              <a:t>Stropa</a:t>
            </a:r>
            <a:r>
              <a:rPr lang="lv-LV" sz="1800" dirty="0" smtClean="0">
                <a:solidFill>
                  <a:schemeClr val="tx1"/>
                </a:solidFill>
                <a:latin typeface="Arial Narrow" panose="020B0606020202030204" pitchFamily="34" charset="0"/>
                <a:cs typeface="Arial" panose="020B0604020202020204" pitchFamily="34" charset="0"/>
              </a:rPr>
              <a:t>ka</a:t>
            </a:r>
            <a:r>
              <a:rPr lang="en-US" sz="1800" dirty="0" smtClean="0">
                <a:solidFill>
                  <a:schemeClr val="tx1"/>
                </a:solidFill>
                <a:latin typeface="Arial Narrow" panose="020B0606020202030204" pitchFamily="34" charset="0"/>
                <a:cs typeface="Arial" panose="020B0604020202020204" pitchFamily="34" charset="0"/>
              </a:rPr>
              <a:t> </a:t>
            </a:r>
            <a:r>
              <a:rPr lang="en-US" sz="1800" dirty="0">
                <a:solidFill>
                  <a:schemeClr val="tx1"/>
                </a:solidFill>
                <a:latin typeface="Arial Narrow" panose="020B0606020202030204" pitchFamily="34" charset="0"/>
                <a:cs typeface="Arial" panose="020B0604020202020204" pitchFamily="34" charset="0"/>
              </a:rPr>
              <a:t>Lake, Big and Small </a:t>
            </a:r>
            <a:r>
              <a:rPr lang="en-US" sz="1800" dirty="0" err="1">
                <a:solidFill>
                  <a:schemeClr val="tx1"/>
                </a:solidFill>
                <a:latin typeface="Arial Narrow" panose="020B0606020202030204" pitchFamily="34" charset="0"/>
                <a:cs typeface="Arial" panose="020B0604020202020204" pitchFamily="34" charset="0"/>
              </a:rPr>
              <a:t>Trikartu</a:t>
            </a:r>
            <a:r>
              <a:rPr lang="en-US" sz="1800" dirty="0">
                <a:solidFill>
                  <a:schemeClr val="tx1"/>
                </a:solidFill>
                <a:latin typeface="Arial Narrow" panose="020B0606020202030204" pitchFamily="34" charset="0"/>
                <a:cs typeface="Arial" panose="020B0604020202020204" pitchFamily="34" charset="0"/>
              </a:rPr>
              <a:t> Lake, </a:t>
            </a:r>
            <a:r>
              <a:rPr lang="en-US" sz="1800" dirty="0" err="1">
                <a:solidFill>
                  <a:schemeClr val="tx1"/>
                </a:solidFill>
                <a:latin typeface="Arial Narrow" panose="020B0606020202030204" pitchFamily="34" charset="0"/>
                <a:cs typeface="Arial" panose="020B0604020202020204" pitchFamily="34" charset="0"/>
              </a:rPr>
              <a:t>Porohovka</a:t>
            </a:r>
            <a:r>
              <a:rPr lang="en-US" sz="1800" dirty="0">
                <a:solidFill>
                  <a:schemeClr val="tx1"/>
                </a:solidFill>
                <a:latin typeface="Arial Narrow" panose="020B0606020202030204" pitchFamily="34" charset="0"/>
                <a:cs typeface="Arial" panose="020B0604020202020204" pitchFamily="34" charset="0"/>
              </a:rPr>
              <a:t> Lake, </a:t>
            </a:r>
            <a:r>
              <a:rPr lang="en-US" sz="1800" dirty="0" err="1">
                <a:solidFill>
                  <a:schemeClr val="tx1"/>
                </a:solidFill>
                <a:latin typeface="Arial Narrow" panose="020B0606020202030204" pitchFamily="34" charset="0"/>
                <a:cs typeface="Arial" panose="020B0604020202020204" pitchFamily="34" charset="0"/>
              </a:rPr>
              <a:t>Ruģeli</a:t>
            </a:r>
            <a:r>
              <a:rPr lang="en-US" sz="1800" dirty="0">
                <a:solidFill>
                  <a:schemeClr val="tx1"/>
                </a:solidFill>
                <a:latin typeface="Arial Narrow" panose="020B0606020202030204" pitchFamily="34" charset="0"/>
                <a:cs typeface="Arial" panose="020B0604020202020204" pitchFamily="34" charset="0"/>
              </a:rPr>
              <a:t> Ponds</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sp>
        <p:nvSpPr>
          <p:cNvPr id="9" name="Freeform 8"/>
          <p:cNvSpPr/>
          <p:nvPr/>
        </p:nvSpPr>
        <p:spPr>
          <a:xfrm>
            <a:off x="927100" y="1498600"/>
            <a:ext cx="4540250" cy="4641850"/>
          </a:xfrm>
          <a:custGeom>
            <a:avLst/>
            <a:gdLst>
              <a:gd name="connsiteX0" fmla="*/ 3390900 w 4540250"/>
              <a:gd name="connsiteY0" fmla="*/ 0 h 4641850"/>
              <a:gd name="connsiteX1" fmla="*/ 3194050 w 4540250"/>
              <a:gd name="connsiteY1" fmla="*/ 406400 h 4641850"/>
              <a:gd name="connsiteX2" fmla="*/ 3136900 w 4540250"/>
              <a:gd name="connsiteY2" fmla="*/ 425450 h 4641850"/>
              <a:gd name="connsiteX3" fmla="*/ 3149600 w 4540250"/>
              <a:gd name="connsiteY3" fmla="*/ 488950 h 4641850"/>
              <a:gd name="connsiteX4" fmla="*/ 2266950 w 4540250"/>
              <a:gd name="connsiteY4" fmla="*/ 2165350 h 4641850"/>
              <a:gd name="connsiteX5" fmla="*/ 1968500 w 4540250"/>
              <a:gd name="connsiteY5" fmla="*/ 2095500 h 4641850"/>
              <a:gd name="connsiteX6" fmla="*/ 1809750 w 4540250"/>
              <a:gd name="connsiteY6" fmla="*/ 2101850 h 4641850"/>
              <a:gd name="connsiteX7" fmla="*/ 1784350 w 4540250"/>
              <a:gd name="connsiteY7" fmla="*/ 2038350 h 4641850"/>
              <a:gd name="connsiteX8" fmla="*/ 1784350 w 4540250"/>
              <a:gd name="connsiteY8" fmla="*/ 2038350 h 4641850"/>
              <a:gd name="connsiteX9" fmla="*/ 1739900 w 4540250"/>
              <a:gd name="connsiteY9" fmla="*/ 2012950 h 4641850"/>
              <a:gd name="connsiteX10" fmla="*/ 1625600 w 4540250"/>
              <a:gd name="connsiteY10" fmla="*/ 1841500 h 4641850"/>
              <a:gd name="connsiteX11" fmla="*/ 1339850 w 4540250"/>
              <a:gd name="connsiteY11" fmla="*/ 1752600 h 4641850"/>
              <a:gd name="connsiteX12" fmla="*/ 1162050 w 4540250"/>
              <a:gd name="connsiteY12" fmla="*/ 1803400 h 4641850"/>
              <a:gd name="connsiteX13" fmla="*/ 1104900 w 4540250"/>
              <a:gd name="connsiteY13" fmla="*/ 1733550 h 4641850"/>
              <a:gd name="connsiteX14" fmla="*/ 1066800 w 4540250"/>
              <a:gd name="connsiteY14" fmla="*/ 1733550 h 4641850"/>
              <a:gd name="connsiteX15" fmla="*/ 1009650 w 4540250"/>
              <a:gd name="connsiteY15" fmla="*/ 1536700 h 4641850"/>
              <a:gd name="connsiteX16" fmla="*/ 558800 w 4540250"/>
              <a:gd name="connsiteY16" fmla="*/ 1390650 h 4641850"/>
              <a:gd name="connsiteX17" fmla="*/ 508000 w 4540250"/>
              <a:gd name="connsiteY17" fmla="*/ 1460500 h 4641850"/>
              <a:gd name="connsiteX18" fmla="*/ 374650 w 4540250"/>
              <a:gd name="connsiteY18" fmla="*/ 1422400 h 4641850"/>
              <a:gd name="connsiteX19" fmla="*/ 330200 w 4540250"/>
              <a:gd name="connsiteY19" fmla="*/ 1447800 h 4641850"/>
              <a:gd name="connsiteX20" fmla="*/ 254000 w 4540250"/>
              <a:gd name="connsiteY20" fmla="*/ 1428750 h 4641850"/>
              <a:gd name="connsiteX21" fmla="*/ 234950 w 4540250"/>
              <a:gd name="connsiteY21" fmla="*/ 1600200 h 4641850"/>
              <a:gd name="connsiteX22" fmla="*/ 0 w 4540250"/>
              <a:gd name="connsiteY22" fmla="*/ 1898650 h 4641850"/>
              <a:gd name="connsiteX23" fmla="*/ 565150 w 4540250"/>
              <a:gd name="connsiteY23" fmla="*/ 2482850 h 4641850"/>
              <a:gd name="connsiteX24" fmla="*/ 933450 w 4540250"/>
              <a:gd name="connsiteY24" fmla="*/ 3041650 h 4641850"/>
              <a:gd name="connsiteX25" fmla="*/ 1035050 w 4540250"/>
              <a:gd name="connsiteY25" fmla="*/ 3067050 h 4641850"/>
              <a:gd name="connsiteX26" fmla="*/ 1035050 w 4540250"/>
              <a:gd name="connsiteY26" fmla="*/ 3136900 h 4641850"/>
              <a:gd name="connsiteX27" fmla="*/ 1200150 w 4540250"/>
              <a:gd name="connsiteY27" fmla="*/ 3295650 h 4641850"/>
              <a:gd name="connsiteX28" fmla="*/ 933450 w 4540250"/>
              <a:gd name="connsiteY28" fmla="*/ 3663950 h 4641850"/>
              <a:gd name="connsiteX29" fmla="*/ 939800 w 4540250"/>
              <a:gd name="connsiteY29" fmla="*/ 3975100 h 4641850"/>
              <a:gd name="connsiteX30" fmla="*/ 1022350 w 4540250"/>
              <a:gd name="connsiteY30" fmla="*/ 4076700 h 4641850"/>
              <a:gd name="connsiteX31" fmla="*/ 1066800 w 4540250"/>
              <a:gd name="connsiteY31" fmla="*/ 4216400 h 4641850"/>
              <a:gd name="connsiteX32" fmla="*/ 1238250 w 4540250"/>
              <a:gd name="connsiteY32" fmla="*/ 4394200 h 4641850"/>
              <a:gd name="connsiteX33" fmla="*/ 1282700 w 4540250"/>
              <a:gd name="connsiteY33" fmla="*/ 4356100 h 4641850"/>
              <a:gd name="connsiteX34" fmla="*/ 1428750 w 4540250"/>
              <a:gd name="connsiteY34" fmla="*/ 4552950 h 4641850"/>
              <a:gd name="connsiteX35" fmla="*/ 1511300 w 4540250"/>
              <a:gd name="connsiteY35" fmla="*/ 4495800 h 4641850"/>
              <a:gd name="connsiteX36" fmla="*/ 1530350 w 4540250"/>
              <a:gd name="connsiteY36" fmla="*/ 4375150 h 4641850"/>
              <a:gd name="connsiteX37" fmla="*/ 1638300 w 4540250"/>
              <a:gd name="connsiteY37" fmla="*/ 4502150 h 4641850"/>
              <a:gd name="connsiteX38" fmla="*/ 1663700 w 4540250"/>
              <a:gd name="connsiteY38" fmla="*/ 4483100 h 4641850"/>
              <a:gd name="connsiteX39" fmla="*/ 1695450 w 4540250"/>
              <a:gd name="connsiteY39" fmla="*/ 4337050 h 4641850"/>
              <a:gd name="connsiteX40" fmla="*/ 1752600 w 4540250"/>
              <a:gd name="connsiteY40" fmla="*/ 4330700 h 4641850"/>
              <a:gd name="connsiteX41" fmla="*/ 1828800 w 4540250"/>
              <a:gd name="connsiteY41" fmla="*/ 4527550 h 4641850"/>
              <a:gd name="connsiteX42" fmla="*/ 1955800 w 4540250"/>
              <a:gd name="connsiteY42" fmla="*/ 4508500 h 4641850"/>
              <a:gd name="connsiteX43" fmla="*/ 1981200 w 4540250"/>
              <a:gd name="connsiteY43" fmla="*/ 4565650 h 4641850"/>
              <a:gd name="connsiteX44" fmla="*/ 2070100 w 4540250"/>
              <a:gd name="connsiteY44" fmla="*/ 4521200 h 4641850"/>
              <a:gd name="connsiteX45" fmla="*/ 2273300 w 4540250"/>
              <a:gd name="connsiteY45" fmla="*/ 4572000 h 4641850"/>
              <a:gd name="connsiteX46" fmla="*/ 2349500 w 4540250"/>
              <a:gd name="connsiteY46" fmla="*/ 4641850 h 4641850"/>
              <a:gd name="connsiteX47" fmla="*/ 2432050 w 4540250"/>
              <a:gd name="connsiteY47" fmla="*/ 4591050 h 4641850"/>
              <a:gd name="connsiteX48" fmla="*/ 2578100 w 4540250"/>
              <a:gd name="connsiteY48" fmla="*/ 4578350 h 4641850"/>
              <a:gd name="connsiteX49" fmla="*/ 2533650 w 4540250"/>
              <a:gd name="connsiteY49" fmla="*/ 4279900 h 4641850"/>
              <a:gd name="connsiteX50" fmla="*/ 2584450 w 4540250"/>
              <a:gd name="connsiteY50" fmla="*/ 4254500 h 4641850"/>
              <a:gd name="connsiteX51" fmla="*/ 2603500 w 4540250"/>
              <a:gd name="connsiteY51" fmla="*/ 4203700 h 4641850"/>
              <a:gd name="connsiteX52" fmla="*/ 2901950 w 4540250"/>
              <a:gd name="connsiteY52" fmla="*/ 4159250 h 4641850"/>
              <a:gd name="connsiteX53" fmla="*/ 2901950 w 4540250"/>
              <a:gd name="connsiteY53" fmla="*/ 4025900 h 4641850"/>
              <a:gd name="connsiteX54" fmla="*/ 2857500 w 4540250"/>
              <a:gd name="connsiteY54" fmla="*/ 3949700 h 4641850"/>
              <a:gd name="connsiteX55" fmla="*/ 2857500 w 4540250"/>
              <a:gd name="connsiteY55" fmla="*/ 3892550 h 4641850"/>
              <a:gd name="connsiteX56" fmla="*/ 3213100 w 4540250"/>
              <a:gd name="connsiteY56" fmla="*/ 3848100 h 4641850"/>
              <a:gd name="connsiteX57" fmla="*/ 3454400 w 4540250"/>
              <a:gd name="connsiteY57" fmla="*/ 3860800 h 4641850"/>
              <a:gd name="connsiteX58" fmla="*/ 3670300 w 4540250"/>
              <a:gd name="connsiteY58" fmla="*/ 3879850 h 4641850"/>
              <a:gd name="connsiteX59" fmla="*/ 4057650 w 4540250"/>
              <a:gd name="connsiteY59" fmla="*/ 3790950 h 4641850"/>
              <a:gd name="connsiteX60" fmla="*/ 4330700 w 4540250"/>
              <a:gd name="connsiteY60" fmla="*/ 3556000 h 4641850"/>
              <a:gd name="connsiteX61" fmla="*/ 4432300 w 4540250"/>
              <a:gd name="connsiteY61" fmla="*/ 3638550 h 4641850"/>
              <a:gd name="connsiteX62" fmla="*/ 4540250 w 4540250"/>
              <a:gd name="connsiteY62" fmla="*/ 3486150 h 4641850"/>
              <a:gd name="connsiteX63" fmla="*/ 3879850 w 4540250"/>
              <a:gd name="connsiteY63" fmla="*/ 3041650 h 4641850"/>
              <a:gd name="connsiteX64" fmla="*/ 4032250 w 4540250"/>
              <a:gd name="connsiteY64" fmla="*/ 2628900 h 4641850"/>
              <a:gd name="connsiteX65" fmla="*/ 3879850 w 4540250"/>
              <a:gd name="connsiteY65" fmla="*/ 2419350 h 4641850"/>
              <a:gd name="connsiteX66" fmla="*/ 3873500 w 4540250"/>
              <a:gd name="connsiteY66" fmla="*/ 2368550 h 4641850"/>
              <a:gd name="connsiteX67" fmla="*/ 3810000 w 4540250"/>
              <a:gd name="connsiteY67" fmla="*/ 2317750 h 4641850"/>
              <a:gd name="connsiteX68" fmla="*/ 3860800 w 4540250"/>
              <a:gd name="connsiteY68" fmla="*/ 2095500 h 4641850"/>
              <a:gd name="connsiteX69" fmla="*/ 3784600 w 4540250"/>
              <a:gd name="connsiteY69" fmla="*/ 1930400 h 4641850"/>
              <a:gd name="connsiteX70" fmla="*/ 3829050 w 4540250"/>
              <a:gd name="connsiteY70" fmla="*/ 1803400 h 4641850"/>
              <a:gd name="connsiteX71" fmla="*/ 3829050 w 4540250"/>
              <a:gd name="connsiteY71" fmla="*/ 1657350 h 4641850"/>
              <a:gd name="connsiteX72" fmla="*/ 3905250 w 4540250"/>
              <a:gd name="connsiteY72" fmla="*/ 1409700 h 4641850"/>
              <a:gd name="connsiteX73" fmla="*/ 3841750 w 4540250"/>
              <a:gd name="connsiteY73" fmla="*/ 1174750 h 4641850"/>
              <a:gd name="connsiteX74" fmla="*/ 3740150 w 4540250"/>
              <a:gd name="connsiteY74" fmla="*/ 927100 h 4641850"/>
              <a:gd name="connsiteX75" fmla="*/ 3581400 w 4540250"/>
              <a:gd name="connsiteY75" fmla="*/ 577850 h 4641850"/>
              <a:gd name="connsiteX76" fmla="*/ 3435350 w 4540250"/>
              <a:gd name="connsiteY76" fmla="*/ 450850 h 4641850"/>
              <a:gd name="connsiteX77" fmla="*/ 3454400 w 4540250"/>
              <a:gd name="connsiteY77" fmla="*/ 184150 h 4641850"/>
              <a:gd name="connsiteX78" fmla="*/ 3390900 w 4540250"/>
              <a:gd name="connsiteY78" fmla="*/ 0 h 464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540250" h="4641850">
                <a:moveTo>
                  <a:pt x="3390900" y="0"/>
                </a:moveTo>
                <a:lnTo>
                  <a:pt x="3194050" y="406400"/>
                </a:lnTo>
                <a:lnTo>
                  <a:pt x="3136900" y="425450"/>
                </a:lnTo>
                <a:lnTo>
                  <a:pt x="3149600" y="488950"/>
                </a:lnTo>
                <a:lnTo>
                  <a:pt x="2266950" y="2165350"/>
                </a:lnTo>
                <a:lnTo>
                  <a:pt x="1968500" y="2095500"/>
                </a:lnTo>
                <a:lnTo>
                  <a:pt x="1809750" y="2101850"/>
                </a:lnTo>
                <a:lnTo>
                  <a:pt x="1784350" y="2038350"/>
                </a:lnTo>
                <a:lnTo>
                  <a:pt x="1784350" y="2038350"/>
                </a:lnTo>
                <a:lnTo>
                  <a:pt x="1739900" y="2012950"/>
                </a:lnTo>
                <a:lnTo>
                  <a:pt x="1625600" y="1841500"/>
                </a:lnTo>
                <a:lnTo>
                  <a:pt x="1339850" y="1752600"/>
                </a:lnTo>
                <a:lnTo>
                  <a:pt x="1162050" y="1803400"/>
                </a:lnTo>
                <a:lnTo>
                  <a:pt x="1104900" y="1733550"/>
                </a:lnTo>
                <a:lnTo>
                  <a:pt x="1066800" y="1733550"/>
                </a:lnTo>
                <a:lnTo>
                  <a:pt x="1009650" y="1536700"/>
                </a:lnTo>
                <a:lnTo>
                  <a:pt x="558800" y="1390650"/>
                </a:lnTo>
                <a:lnTo>
                  <a:pt x="508000" y="1460500"/>
                </a:lnTo>
                <a:lnTo>
                  <a:pt x="374650" y="1422400"/>
                </a:lnTo>
                <a:lnTo>
                  <a:pt x="330200" y="1447800"/>
                </a:lnTo>
                <a:lnTo>
                  <a:pt x="254000" y="1428750"/>
                </a:lnTo>
                <a:lnTo>
                  <a:pt x="234950" y="1600200"/>
                </a:lnTo>
                <a:lnTo>
                  <a:pt x="0" y="1898650"/>
                </a:lnTo>
                <a:lnTo>
                  <a:pt x="565150" y="2482850"/>
                </a:lnTo>
                <a:lnTo>
                  <a:pt x="933450" y="3041650"/>
                </a:lnTo>
                <a:lnTo>
                  <a:pt x="1035050" y="3067050"/>
                </a:lnTo>
                <a:lnTo>
                  <a:pt x="1035050" y="3136900"/>
                </a:lnTo>
                <a:lnTo>
                  <a:pt x="1200150" y="3295650"/>
                </a:lnTo>
                <a:lnTo>
                  <a:pt x="933450" y="3663950"/>
                </a:lnTo>
                <a:lnTo>
                  <a:pt x="939800" y="3975100"/>
                </a:lnTo>
                <a:lnTo>
                  <a:pt x="1022350" y="4076700"/>
                </a:lnTo>
                <a:lnTo>
                  <a:pt x="1066800" y="4216400"/>
                </a:lnTo>
                <a:lnTo>
                  <a:pt x="1238250" y="4394200"/>
                </a:lnTo>
                <a:lnTo>
                  <a:pt x="1282700" y="4356100"/>
                </a:lnTo>
                <a:lnTo>
                  <a:pt x="1428750" y="4552950"/>
                </a:lnTo>
                <a:lnTo>
                  <a:pt x="1511300" y="4495800"/>
                </a:lnTo>
                <a:lnTo>
                  <a:pt x="1530350" y="4375150"/>
                </a:lnTo>
                <a:lnTo>
                  <a:pt x="1638300" y="4502150"/>
                </a:lnTo>
                <a:lnTo>
                  <a:pt x="1663700" y="4483100"/>
                </a:lnTo>
                <a:lnTo>
                  <a:pt x="1695450" y="4337050"/>
                </a:lnTo>
                <a:lnTo>
                  <a:pt x="1752600" y="4330700"/>
                </a:lnTo>
                <a:lnTo>
                  <a:pt x="1828800" y="4527550"/>
                </a:lnTo>
                <a:lnTo>
                  <a:pt x="1955800" y="4508500"/>
                </a:lnTo>
                <a:lnTo>
                  <a:pt x="1981200" y="4565650"/>
                </a:lnTo>
                <a:lnTo>
                  <a:pt x="2070100" y="4521200"/>
                </a:lnTo>
                <a:lnTo>
                  <a:pt x="2273300" y="4572000"/>
                </a:lnTo>
                <a:lnTo>
                  <a:pt x="2349500" y="4641850"/>
                </a:lnTo>
                <a:lnTo>
                  <a:pt x="2432050" y="4591050"/>
                </a:lnTo>
                <a:lnTo>
                  <a:pt x="2578100" y="4578350"/>
                </a:lnTo>
                <a:lnTo>
                  <a:pt x="2533650" y="4279900"/>
                </a:lnTo>
                <a:lnTo>
                  <a:pt x="2584450" y="4254500"/>
                </a:lnTo>
                <a:lnTo>
                  <a:pt x="2603500" y="4203700"/>
                </a:lnTo>
                <a:lnTo>
                  <a:pt x="2901950" y="4159250"/>
                </a:lnTo>
                <a:lnTo>
                  <a:pt x="2901950" y="4025900"/>
                </a:lnTo>
                <a:lnTo>
                  <a:pt x="2857500" y="3949700"/>
                </a:lnTo>
                <a:lnTo>
                  <a:pt x="2857500" y="3892550"/>
                </a:lnTo>
                <a:lnTo>
                  <a:pt x="3213100" y="3848100"/>
                </a:lnTo>
                <a:lnTo>
                  <a:pt x="3454400" y="3860800"/>
                </a:lnTo>
                <a:lnTo>
                  <a:pt x="3670300" y="3879850"/>
                </a:lnTo>
                <a:lnTo>
                  <a:pt x="4057650" y="3790950"/>
                </a:lnTo>
                <a:lnTo>
                  <a:pt x="4330700" y="3556000"/>
                </a:lnTo>
                <a:lnTo>
                  <a:pt x="4432300" y="3638550"/>
                </a:lnTo>
                <a:lnTo>
                  <a:pt x="4540250" y="3486150"/>
                </a:lnTo>
                <a:lnTo>
                  <a:pt x="3879850" y="3041650"/>
                </a:lnTo>
                <a:lnTo>
                  <a:pt x="4032250" y="2628900"/>
                </a:lnTo>
                <a:lnTo>
                  <a:pt x="3879850" y="2419350"/>
                </a:lnTo>
                <a:lnTo>
                  <a:pt x="3873500" y="2368550"/>
                </a:lnTo>
                <a:lnTo>
                  <a:pt x="3810000" y="2317750"/>
                </a:lnTo>
                <a:lnTo>
                  <a:pt x="3860800" y="2095500"/>
                </a:lnTo>
                <a:lnTo>
                  <a:pt x="3784600" y="1930400"/>
                </a:lnTo>
                <a:lnTo>
                  <a:pt x="3829050" y="1803400"/>
                </a:lnTo>
                <a:lnTo>
                  <a:pt x="3829050" y="1657350"/>
                </a:lnTo>
                <a:lnTo>
                  <a:pt x="3905250" y="1409700"/>
                </a:lnTo>
                <a:lnTo>
                  <a:pt x="3841750" y="1174750"/>
                </a:lnTo>
                <a:lnTo>
                  <a:pt x="3740150" y="927100"/>
                </a:lnTo>
                <a:lnTo>
                  <a:pt x="3581400" y="577850"/>
                </a:lnTo>
                <a:lnTo>
                  <a:pt x="3435350" y="450850"/>
                </a:lnTo>
                <a:lnTo>
                  <a:pt x="3454400" y="184150"/>
                </a:lnTo>
                <a:lnTo>
                  <a:pt x="3390900" y="0"/>
                </a:lnTo>
                <a:close/>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956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
        <p:nvSpPr>
          <p:cNvPr id="5" name="Title 1"/>
          <p:cNvSpPr txBox="1">
            <a:spLocks/>
          </p:cNvSpPr>
          <p:nvPr/>
        </p:nvSpPr>
        <p:spPr>
          <a:xfrm>
            <a:off x="713716" y="290602"/>
            <a:ext cx="2780921"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err="1" smtClean="0">
                <a:solidFill>
                  <a:schemeClr val="tx1"/>
                </a:solidFill>
                <a:latin typeface="Arial Narrow" panose="020B0606020202030204" pitchFamily="34" charset="0"/>
                <a:cs typeface="Arial" panose="020B0604020202020204" pitchFamily="34" charset="0"/>
              </a:rPr>
              <a:t>Planning</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and</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building</a:t>
            </a:r>
            <a:endParaRPr lang="en-US" sz="2500" dirty="0">
              <a:solidFill>
                <a:schemeClr val="tx1"/>
              </a:solidFill>
              <a:latin typeface="Arial Narrow" panose="020B0606020202030204" pitchFamily="34" charset="0"/>
              <a:cs typeface="Arial" panose="020B0604020202020204" pitchFamily="34" charset="0"/>
            </a:endParaRPr>
          </a:p>
        </p:txBody>
      </p:sp>
      <p:sp>
        <p:nvSpPr>
          <p:cNvPr id="6" name="Title 1"/>
          <p:cNvSpPr txBox="1">
            <a:spLocks/>
          </p:cNvSpPr>
          <p:nvPr/>
        </p:nvSpPr>
        <p:spPr>
          <a:xfrm>
            <a:off x="713717" y="986828"/>
            <a:ext cx="8738101" cy="313249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800" dirty="0">
                <a:solidFill>
                  <a:schemeClr val="tx1"/>
                </a:solidFill>
                <a:latin typeface="Arial Narrow" panose="020B0606020202030204" pitchFamily="34" charset="0"/>
                <a:cs typeface="Arial" panose="020B0604020202020204" pitchFamily="34" charset="0"/>
              </a:rPr>
              <a:t>In order to improve the quality of Daugavpils city water bodies, the city municipality performs various improvement and landscaping works within the limits of its </a:t>
            </a:r>
            <a:r>
              <a:rPr lang="en-US" sz="1800" dirty="0" smtClean="0">
                <a:solidFill>
                  <a:schemeClr val="tx1"/>
                </a:solidFill>
                <a:latin typeface="Arial Narrow" panose="020B0606020202030204" pitchFamily="34" charset="0"/>
                <a:cs typeface="Arial" panose="020B0604020202020204" pitchFamily="34" charset="0"/>
              </a:rPr>
              <a:t>capabilities</a:t>
            </a:r>
            <a:r>
              <a:rPr lang="lv-LV" sz="1800" dirty="0">
                <a:solidFill>
                  <a:schemeClr val="tx1"/>
                </a:solidFill>
                <a:latin typeface="Arial Narrow" panose="020B0606020202030204" pitchFamily="34" charset="0"/>
                <a:cs typeface="Arial" panose="020B0604020202020204" pitchFamily="34" charset="0"/>
              </a:rPr>
              <a:t>:</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pPr marL="342900" indent="-342900">
              <a:buAutoNum type="arabicPeriod"/>
            </a:pPr>
            <a:r>
              <a:rPr lang="lv-LV" sz="1800" dirty="0">
                <a:solidFill>
                  <a:schemeClr val="tx1"/>
                </a:solidFill>
                <a:latin typeface="Arial Narrow" panose="020B0606020202030204" pitchFamily="34" charset="0"/>
                <a:cs typeface="Arial" panose="020B0604020202020204" pitchFamily="34" charset="0"/>
              </a:rPr>
              <a:t>E</a:t>
            </a:r>
            <a:r>
              <a:rPr lang="en-US" sz="1800" dirty="0" err="1" smtClean="0">
                <a:solidFill>
                  <a:schemeClr val="tx1"/>
                </a:solidFill>
                <a:latin typeface="Arial Narrow" panose="020B0606020202030204" pitchFamily="34" charset="0"/>
                <a:cs typeface="Arial" panose="020B0604020202020204" pitchFamily="34" charset="0"/>
              </a:rPr>
              <a:t>limination</a:t>
            </a:r>
            <a:r>
              <a:rPr lang="en-US" sz="1800" dirty="0" smtClean="0">
                <a:solidFill>
                  <a:schemeClr val="tx1"/>
                </a:solidFill>
                <a:latin typeface="Arial Narrow" panose="020B0606020202030204" pitchFamily="34" charset="0"/>
                <a:cs typeface="Arial" panose="020B0604020202020204" pitchFamily="34" charset="0"/>
              </a:rPr>
              <a:t> </a:t>
            </a:r>
            <a:r>
              <a:rPr lang="en-US" sz="1800" dirty="0">
                <a:solidFill>
                  <a:schemeClr val="tx1"/>
                </a:solidFill>
                <a:latin typeface="Arial Narrow" panose="020B0606020202030204" pitchFamily="34" charset="0"/>
                <a:cs typeface="Arial" panose="020B0604020202020204" pitchFamily="34" charset="0"/>
              </a:rPr>
              <a:t>of soil and water polluting natural </a:t>
            </a:r>
            <a:r>
              <a:rPr lang="en-US" sz="1800" dirty="0" smtClean="0">
                <a:solidFill>
                  <a:schemeClr val="tx1"/>
                </a:solidFill>
                <a:latin typeface="Arial Narrow" panose="020B0606020202030204" pitchFamily="34" charset="0"/>
                <a:cs typeface="Arial" panose="020B0604020202020204" pitchFamily="34" charset="0"/>
              </a:rPr>
              <a:t>landfills</a:t>
            </a:r>
            <a:r>
              <a:rPr lang="lv-LV" sz="1800" dirty="0" smtClean="0">
                <a:solidFill>
                  <a:schemeClr val="tx1"/>
                </a:solidFill>
                <a:latin typeface="Arial Narrow" panose="020B0606020202030204" pitchFamily="34" charset="0"/>
                <a:cs typeface="Arial" panose="020B0604020202020204" pitchFamily="34" charset="0"/>
              </a:rPr>
              <a:t>;</a:t>
            </a:r>
          </a:p>
          <a:p>
            <a:pPr marL="342900" indent="-342900">
              <a:buAutoNum type="arabicPeriod"/>
            </a:pPr>
            <a:r>
              <a:rPr lang="lv-LV" sz="1800" dirty="0">
                <a:solidFill>
                  <a:schemeClr val="tx1"/>
                </a:solidFill>
                <a:latin typeface="Arial Narrow" panose="020B0606020202030204" pitchFamily="34" charset="0"/>
                <a:cs typeface="Arial" panose="020B0604020202020204" pitchFamily="34" charset="0"/>
              </a:rPr>
              <a:t>W</a:t>
            </a:r>
            <a:r>
              <a:rPr lang="en-US" sz="1800" dirty="0" err="1" smtClean="0">
                <a:solidFill>
                  <a:schemeClr val="tx1"/>
                </a:solidFill>
                <a:latin typeface="Arial Narrow" panose="020B0606020202030204" pitchFamily="34" charset="0"/>
                <a:cs typeface="Arial" panose="020B0604020202020204" pitchFamily="34" charset="0"/>
              </a:rPr>
              <a:t>ater</a:t>
            </a:r>
            <a:r>
              <a:rPr lang="en-US" sz="1800" dirty="0" smtClean="0">
                <a:solidFill>
                  <a:schemeClr val="tx1"/>
                </a:solidFill>
                <a:latin typeface="Arial Narrow" panose="020B0606020202030204" pitchFamily="34" charset="0"/>
                <a:cs typeface="Arial" panose="020B0604020202020204" pitchFamily="34" charset="0"/>
              </a:rPr>
              <a:t> </a:t>
            </a:r>
            <a:r>
              <a:rPr lang="en-US" sz="1800" dirty="0">
                <a:solidFill>
                  <a:schemeClr val="tx1"/>
                </a:solidFill>
                <a:latin typeface="Arial Narrow" panose="020B0606020202030204" pitchFamily="34" charset="0"/>
                <a:cs typeface="Arial" panose="020B0604020202020204" pitchFamily="34" charset="0"/>
              </a:rPr>
              <a:t>quality control of </a:t>
            </a:r>
            <a:r>
              <a:rPr lang="lv-LV" sz="1800" dirty="0" smtClean="0">
                <a:solidFill>
                  <a:schemeClr val="tx1"/>
                </a:solidFill>
                <a:latin typeface="Arial Narrow" panose="020B0606020202030204" pitchFamily="34" charset="0"/>
                <a:cs typeface="Arial" panose="020B0604020202020204" pitchFamily="34" charset="0"/>
              </a:rPr>
              <a:t>public </a:t>
            </a:r>
            <a:r>
              <a:rPr lang="en-US" sz="1800" dirty="0" smtClean="0">
                <a:solidFill>
                  <a:schemeClr val="tx1"/>
                </a:solidFill>
                <a:latin typeface="Arial Narrow" panose="020B0606020202030204" pitchFamily="34" charset="0"/>
                <a:cs typeface="Arial" panose="020B0604020202020204" pitchFamily="34" charset="0"/>
              </a:rPr>
              <a:t>bathing </a:t>
            </a:r>
            <a:r>
              <a:rPr lang="en-US" sz="1800" dirty="0">
                <a:solidFill>
                  <a:schemeClr val="tx1"/>
                </a:solidFill>
                <a:latin typeface="Arial Narrow" panose="020B0606020202030204" pitchFamily="34" charset="0"/>
                <a:cs typeface="Arial" panose="020B0604020202020204" pitchFamily="34" charset="0"/>
              </a:rPr>
              <a:t>areas of city lakes and </a:t>
            </a:r>
            <a:r>
              <a:rPr lang="en-US" sz="1800" dirty="0" smtClean="0">
                <a:solidFill>
                  <a:schemeClr val="tx1"/>
                </a:solidFill>
                <a:latin typeface="Arial Narrow" panose="020B0606020202030204" pitchFamily="34" charset="0"/>
                <a:cs typeface="Arial" panose="020B0604020202020204" pitchFamily="34" charset="0"/>
              </a:rPr>
              <a:t>reservoirs</a:t>
            </a:r>
            <a:r>
              <a:rPr lang="lv-LV" sz="1800" dirty="0" smtClean="0">
                <a:solidFill>
                  <a:schemeClr val="tx1"/>
                </a:solidFill>
                <a:latin typeface="Arial Narrow" panose="020B0606020202030204" pitchFamily="34" charset="0"/>
                <a:cs typeface="Arial" panose="020B0604020202020204" pitchFamily="34" charset="0"/>
              </a:rPr>
              <a:t>;</a:t>
            </a:r>
          </a:p>
          <a:p>
            <a:pPr marL="342900" indent="-342900">
              <a:buAutoNum type="arabicPeriod"/>
            </a:pPr>
            <a:r>
              <a:rPr lang="en-US" sz="1800" dirty="0">
                <a:solidFill>
                  <a:schemeClr val="tx1"/>
                </a:solidFill>
                <a:latin typeface="Arial Narrow" panose="020B0606020202030204" pitchFamily="34" charset="0"/>
                <a:cs typeface="Arial" panose="020B0604020202020204" pitchFamily="34" charset="0"/>
              </a:rPr>
              <a:t>Purification of bathing areas on the shores of Lake </a:t>
            </a:r>
            <a:r>
              <a:rPr lang="en-US" sz="1800" dirty="0" err="1">
                <a:solidFill>
                  <a:schemeClr val="tx1"/>
                </a:solidFill>
                <a:latin typeface="Arial Narrow" panose="020B0606020202030204" pitchFamily="34" charset="0"/>
                <a:cs typeface="Arial" panose="020B0604020202020204" pitchFamily="34" charset="0"/>
              </a:rPr>
              <a:t>Šūņi</a:t>
            </a:r>
            <a:r>
              <a:rPr lang="en-US" sz="1800" dirty="0">
                <a:solidFill>
                  <a:schemeClr val="tx1"/>
                </a:solidFill>
                <a:latin typeface="Arial Narrow" panose="020B0606020202030204" pitchFamily="34" charset="0"/>
                <a:cs typeface="Arial" panose="020B0604020202020204" pitchFamily="34" charset="0"/>
              </a:rPr>
              <a:t> from overgrowth and swampy soil, improvement of the landscape condition of the </a:t>
            </a:r>
            <a:r>
              <a:rPr lang="en-US" sz="1800" dirty="0" smtClean="0">
                <a:solidFill>
                  <a:schemeClr val="tx1"/>
                </a:solidFill>
                <a:latin typeface="Arial Narrow" panose="020B0606020202030204" pitchFamily="34" charset="0"/>
                <a:cs typeface="Arial" panose="020B0604020202020204" pitchFamily="34" charset="0"/>
              </a:rPr>
              <a:t>territory</a:t>
            </a:r>
            <a:r>
              <a:rPr lang="lv-LV" sz="1800" dirty="0" smtClean="0">
                <a:solidFill>
                  <a:schemeClr val="tx1"/>
                </a:solidFill>
                <a:latin typeface="Arial Narrow" panose="020B0606020202030204" pitchFamily="34" charset="0"/>
                <a:cs typeface="Arial" panose="020B0604020202020204" pitchFamily="34" charset="0"/>
              </a:rPr>
              <a:t>;</a:t>
            </a:r>
          </a:p>
          <a:p>
            <a:pPr marL="342900" indent="-342900">
              <a:buAutoNum type="arabicPeriod"/>
            </a:pPr>
            <a:r>
              <a:rPr lang="en-US" sz="1800" dirty="0">
                <a:solidFill>
                  <a:schemeClr val="tx1"/>
                </a:solidFill>
                <a:latin typeface="Arial Narrow" panose="020B0606020202030204" pitchFamily="34" charset="0"/>
                <a:cs typeface="Arial" panose="020B0604020202020204" pitchFamily="34" charset="0"/>
              </a:rPr>
              <a:t>Cleaning of the shore of Lake </a:t>
            </a:r>
            <a:r>
              <a:rPr lang="en-US" sz="1800" dirty="0" err="1">
                <a:solidFill>
                  <a:schemeClr val="tx1"/>
                </a:solidFill>
                <a:latin typeface="Arial Narrow" panose="020B0606020202030204" pitchFamily="34" charset="0"/>
                <a:cs typeface="Arial" panose="020B0604020202020204" pitchFamily="34" charset="0"/>
              </a:rPr>
              <a:t>Gubišče</a:t>
            </a:r>
            <a:r>
              <a:rPr lang="en-US" sz="1800" dirty="0">
                <a:solidFill>
                  <a:schemeClr val="tx1"/>
                </a:solidFill>
                <a:latin typeface="Arial Narrow" panose="020B0606020202030204" pitchFamily="34" charset="0"/>
                <a:cs typeface="Arial" panose="020B0604020202020204" pitchFamily="34" charset="0"/>
              </a:rPr>
              <a:t> and improvement of the landscape </a:t>
            </a:r>
            <a:r>
              <a:rPr lang="en-US" sz="1800" dirty="0" smtClean="0">
                <a:solidFill>
                  <a:schemeClr val="tx1"/>
                </a:solidFill>
                <a:latin typeface="Arial Narrow" panose="020B0606020202030204" pitchFamily="34" charset="0"/>
                <a:cs typeface="Arial" panose="020B0604020202020204" pitchFamily="34" charset="0"/>
              </a:rPr>
              <a:t>condition</a:t>
            </a:r>
            <a:r>
              <a:rPr lang="lv-LV" sz="1800" dirty="0" smtClean="0">
                <a:solidFill>
                  <a:schemeClr val="tx1"/>
                </a:solidFill>
                <a:latin typeface="Arial Narrow" panose="020B0606020202030204" pitchFamily="34" charset="0"/>
                <a:cs typeface="Arial" panose="020B0604020202020204" pitchFamily="34" charset="0"/>
              </a:rPr>
              <a:t>;</a:t>
            </a:r>
          </a:p>
          <a:p>
            <a:pPr marL="342900" indent="-342900">
              <a:buAutoNum type="arabicPeriod"/>
            </a:pPr>
            <a:r>
              <a:rPr lang="en-US" sz="1800" dirty="0">
                <a:solidFill>
                  <a:schemeClr val="tx1"/>
                </a:solidFill>
                <a:latin typeface="Arial Narrow" panose="020B0606020202030204" pitchFamily="34" charset="0"/>
                <a:cs typeface="Arial" panose="020B0604020202020204" pitchFamily="34" charset="0"/>
              </a:rPr>
              <a:t>Purification of the coastal water area of the Great </a:t>
            </a:r>
            <a:r>
              <a:rPr lang="en-US" sz="1800" dirty="0" err="1">
                <a:solidFill>
                  <a:schemeClr val="tx1"/>
                </a:solidFill>
                <a:latin typeface="Arial Narrow" panose="020B0606020202030204" pitchFamily="34" charset="0"/>
                <a:cs typeface="Arial" panose="020B0604020202020204" pitchFamily="34" charset="0"/>
              </a:rPr>
              <a:t>Stropu</a:t>
            </a:r>
            <a:r>
              <a:rPr lang="en-US" sz="1800" dirty="0">
                <a:solidFill>
                  <a:schemeClr val="tx1"/>
                </a:solidFill>
                <a:latin typeface="Arial Narrow" panose="020B0606020202030204" pitchFamily="34" charset="0"/>
                <a:cs typeface="Arial" panose="020B0604020202020204" pitchFamily="34" charset="0"/>
              </a:rPr>
              <a:t> Lake and improvement of the landscape </a:t>
            </a:r>
            <a:r>
              <a:rPr lang="en-US" sz="1800" dirty="0" smtClean="0">
                <a:solidFill>
                  <a:schemeClr val="tx1"/>
                </a:solidFill>
                <a:latin typeface="Arial Narrow" panose="020B0606020202030204" pitchFamily="34" charset="0"/>
                <a:cs typeface="Arial" panose="020B0604020202020204" pitchFamily="34" charset="0"/>
              </a:rPr>
              <a:t>condition</a:t>
            </a:r>
            <a:r>
              <a:rPr lang="lv-LV" sz="1800" dirty="0" smtClean="0">
                <a:solidFill>
                  <a:schemeClr val="tx1"/>
                </a:solidFill>
                <a:latin typeface="Arial Narrow" panose="020B0606020202030204" pitchFamily="34" charset="0"/>
                <a:cs typeface="Arial" panose="020B0604020202020204" pitchFamily="34" charset="0"/>
              </a:rPr>
              <a:t>;</a:t>
            </a: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34925"/>
          <a:stretch/>
        </p:blipFill>
        <p:spPr>
          <a:xfrm>
            <a:off x="2032328" y="3874883"/>
            <a:ext cx="6385697" cy="2770361"/>
          </a:xfrm>
          <a:prstGeom prst="rect">
            <a:avLst/>
          </a:prstGeom>
        </p:spPr>
      </p:pic>
      <p:sp>
        <p:nvSpPr>
          <p:cNvPr id="7" name="Title 1"/>
          <p:cNvSpPr txBox="1">
            <a:spLocks/>
          </p:cNvSpPr>
          <p:nvPr/>
        </p:nvSpPr>
        <p:spPr>
          <a:xfrm>
            <a:off x="8418025" y="6309785"/>
            <a:ext cx="2266382" cy="44362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1800" dirty="0" err="1" smtClean="0">
                <a:solidFill>
                  <a:schemeClr val="tx1"/>
                </a:solidFill>
                <a:latin typeface="Arial Narrow" panose="020B0606020202030204" pitchFamily="34" charset="0"/>
                <a:cs typeface="Arial" panose="020B0604020202020204" pitchFamily="34" charset="0"/>
              </a:rPr>
              <a:t>Esplenādes</a:t>
            </a:r>
            <a:r>
              <a:rPr lang="lv-LV" sz="1800" dirty="0" smtClean="0">
                <a:solidFill>
                  <a:schemeClr val="tx1"/>
                </a:solidFill>
                <a:latin typeface="Arial Narrow" panose="020B0606020202030204" pitchFamily="34" charset="0"/>
                <a:cs typeface="Arial" panose="020B0604020202020204" pitchFamily="34" charset="0"/>
              </a:rPr>
              <a:t> </a:t>
            </a:r>
            <a:r>
              <a:rPr lang="lv-LV" sz="1800" dirty="0" err="1" smtClean="0">
                <a:solidFill>
                  <a:schemeClr val="tx1"/>
                </a:solidFill>
                <a:latin typeface="Arial Narrow" panose="020B0606020202030204" pitchFamily="34" charset="0"/>
                <a:cs typeface="Arial" panose="020B0604020202020204" pitchFamily="34" charset="0"/>
              </a:rPr>
              <a:t>wetlands</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728797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
        <p:nvSpPr>
          <p:cNvPr id="5" name="Title 1"/>
          <p:cNvSpPr txBox="1">
            <a:spLocks/>
          </p:cNvSpPr>
          <p:nvPr/>
        </p:nvSpPr>
        <p:spPr>
          <a:xfrm>
            <a:off x="713716" y="290602"/>
            <a:ext cx="2780921"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err="1" smtClean="0">
                <a:solidFill>
                  <a:schemeClr val="tx1"/>
                </a:solidFill>
                <a:latin typeface="Arial Narrow" panose="020B0606020202030204" pitchFamily="34" charset="0"/>
                <a:cs typeface="Arial" panose="020B0604020202020204" pitchFamily="34" charset="0"/>
              </a:rPr>
              <a:t>Planning</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and</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building</a:t>
            </a:r>
            <a:endParaRPr lang="en-US" sz="2500" dirty="0">
              <a:solidFill>
                <a:schemeClr val="tx1"/>
              </a:solidFill>
              <a:latin typeface="Arial Narrow" panose="020B0606020202030204" pitchFamily="34" charset="0"/>
              <a:cs typeface="Arial" panose="020B0604020202020204" pitchFamily="34" charset="0"/>
            </a:endParaRPr>
          </a:p>
        </p:txBody>
      </p:sp>
      <p:sp>
        <p:nvSpPr>
          <p:cNvPr id="6" name="Title 1"/>
          <p:cNvSpPr txBox="1">
            <a:spLocks/>
          </p:cNvSpPr>
          <p:nvPr/>
        </p:nvSpPr>
        <p:spPr>
          <a:xfrm>
            <a:off x="713717" y="986829"/>
            <a:ext cx="8738101" cy="209135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lv-LV" sz="1800" dirty="0">
              <a:solidFill>
                <a:schemeClr val="tx1"/>
              </a:solidFill>
              <a:latin typeface="Arial Narrow" panose="020B0606020202030204" pitchFamily="34" charset="0"/>
              <a:cs typeface="Arial" panose="020B0604020202020204" pitchFamily="34" charset="0"/>
            </a:endParaRPr>
          </a:p>
          <a:p>
            <a:r>
              <a:rPr lang="lv-LV" sz="1800" dirty="0" smtClean="0">
                <a:solidFill>
                  <a:schemeClr val="tx1"/>
                </a:solidFill>
                <a:latin typeface="Arial Narrow" panose="020B0606020202030204" pitchFamily="34" charset="0"/>
                <a:cs typeface="Arial" panose="020B0604020202020204" pitchFamily="34" charset="0"/>
              </a:rPr>
              <a:t>6.   C</a:t>
            </a:r>
            <a:r>
              <a:rPr lang="en-US" sz="1800" dirty="0" smtClean="0">
                <a:solidFill>
                  <a:schemeClr val="tx1"/>
                </a:solidFill>
                <a:latin typeface="Arial Narrow" panose="020B0606020202030204" pitchFamily="34" charset="0"/>
                <a:cs typeface="Arial" panose="020B0604020202020204" pitchFamily="34" charset="0"/>
              </a:rPr>
              <a:t>leaning </a:t>
            </a:r>
            <a:r>
              <a:rPr lang="en-US" sz="1800" dirty="0">
                <a:solidFill>
                  <a:schemeClr val="tx1"/>
                </a:solidFill>
                <a:latin typeface="Arial Narrow" panose="020B0606020202030204" pitchFamily="34" charset="0"/>
                <a:cs typeface="Arial" panose="020B0604020202020204" pitchFamily="34" charset="0"/>
              </a:rPr>
              <a:t>of urban rainwater gutters, for the needs of improving their hydrological </a:t>
            </a:r>
            <a:r>
              <a:rPr lang="en-US" sz="1800" dirty="0" smtClean="0">
                <a:solidFill>
                  <a:schemeClr val="tx1"/>
                </a:solidFill>
                <a:latin typeface="Arial Narrow" panose="020B0606020202030204" pitchFamily="34" charset="0"/>
                <a:cs typeface="Arial" panose="020B0604020202020204" pitchFamily="34" charset="0"/>
              </a:rPr>
              <a:t>flow</a:t>
            </a:r>
            <a:r>
              <a:rPr lang="lv-LV" sz="1800" dirty="0" smtClean="0">
                <a:solidFill>
                  <a:schemeClr val="tx1"/>
                </a:solidFill>
                <a:latin typeface="Arial Narrow" panose="020B0606020202030204" pitchFamily="34" charset="0"/>
                <a:cs typeface="Arial" panose="020B0604020202020204" pitchFamily="34" charset="0"/>
              </a:rPr>
              <a:t>;</a:t>
            </a:r>
          </a:p>
          <a:p>
            <a:r>
              <a:rPr lang="lv-LV" sz="1800" dirty="0" smtClean="0">
                <a:solidFill>
                  <a:schemeClr val="tx1"/>
                </a:solidFill>
                <a:latin typeface="Arial Narrow" panose="020B0606020202030204" pitchFamily="34" charset="0"/>
                <a:cs typeface="Arial" panose="020B0604020202020204" pitchFamily="34" charset="0"/>
              </a:rPr>
              <a:t>7.   P</a:t>
            </a:r>
            <a:r>
              <a:rPr lang="en-US" sz="1800" dirty="0" err="1" smtClean="0">
                <a:solidFill>
                  <a:schemeClr val="tx1"/>
                </a:solidFill>
                <a:latin typeface="Arial Narrow" panose="020B0606020202030204" pitchFamily="34" charset="0"/>
                <a:cs typeface="Arial" panose="020B0604020202020204" pitchFamily="34" charset="0"/>
              </a:rPr>
              <a:t>roduction</a:t>
            </a:r>
            <a:r>
              <a:rPr lang="en-US" sz="1800" dirty="0" smtClean="0">
                <a:solidFill>
                  <a:schemeClr val="tx1"/>
                </a:solidFill>
                <a:latin typeface="Arial Narrow" panose="020B0606020202030204" pitchFamily="34" charset="0"/>
                <a:cs typeface="Arial" panose="020B0604020202020204" pitchFamily="34" charset="0"/>
              </a:rPr>
              <a:t> </a:t>
            </a:r>
            <a:r>
              <a:rPr lang="en-US" sz="1800" dirty="0">
                <a:solidFill>
                  <a:schemeClr val="tx1"/>
                </a:solidFill>
                <a:latin typeface="Arial Narrow" panose="020B0606020202030204" pitchFamily="34" charset="0"/>
                <a:cs typeface="Arial" panose="020B0604020202020204" pitchFamily="34" charset="0"/>
              </a:rPr>
              <a:t>and delivery of changing cabins for the needs of the city for the improvement of the </a:t>
            </a:r>
            <a:r>
              <a:rPr lang="lv-LV" sz="1800" dirty="0" smtClean="0">
                <a:solidFill>
                  <a:schemeClr val="tx1"/>
                </a:solidFill>
                <a:latin typeface="Arial Narrow" panose="020B0606020202030204" pitchFamily="34" charset="0"/>
                <a:cs typeface="Arial" panose="020B0604020202020204" pitchFamily="34" charset="0"/>
              </a:rPr>
              <a:t>                    </a:t>
            </a:r>
            <a:r>
              <a:rPr lang="en-US" sz="1800" dirty="0" smtClean="0">
                <a:solidFill>
                  <a:schemeClr val="tx1"/>
                </a:solidFill>
                <a:latin typeface="Arial Narrow" panose="020B0606020202030204" pitchFamily="34" charset="0"/>
                <a:cs typeface="Arial" panose="020B0604020202020204" pitchFamily="34" charset="0"/>
              </a:rPr>
              <a:t>recreational </a:t>
            </a:r>
            <a:r>
              <a:rPr lang="en-US" sz="1800" dirty="0">
                <a:solidFill>
                  <a:schemeClr val="tx1"/>
                </a:solidFill>
                <a:latin typeface="Arial Narrow" panose="020B0606020202030204" pitchFamily="34" charset="0"/>
                <a:cs typeface="Arial" panose="020B0604020202020204" pitchFamily="34" charset="0"/>
              </a:rPr>
              <a:t>infrastructure of the Great </a:t>
            </a:r>
            <a:r>
              <a:rPr lang="en-US" sz="1800" dirty="0" err="1">
                <a:solidFill>
                  <a:schemeClr val="tx1"/>
                </a:solidFill>
                <a:latin typeface="Arial Narrow" panose="020B0606020202030204" pitchFamily="34" charset="0"/>
                <a:cs typeface="Arial" panose="020B0604020202020204" pitchFamily="34" charset="0"/>
              </a:rPr>
              <a:t>Stropu</a:t>
            </a:r>
            <a:r>
              <a:rPr lang="en-US" sz="1800" dirty="0">
                <a:solidFill>
                  <a:schemeClr val="tx1"/>
                </a:solidFill>
                <a:latin typeface="Arial Narrow" panose="020B0606020202030204" pitchFamily="34" charset="0"/>
                <a:cs typeface="Arial" panose="020B0604020202020204" pitchFamily="34" charset="0"/>
              </a:rPr>
              <a:t> </a:t>
            </a:r>
            <a:r>
              <a:rPr lang="en-US" sz="1800" dirty="0" smtClean="0">
                <a:solidFill>
                  <a:schemeClr val="tx1"/>
                </a:solidFill>
                <a:latin typeface="Arial Narrow" panose="020B0606020202030204" pitchFamily="34" charset="0"/>
                <a:cs typeface="Arial" panose="020B0604020202020204" pitchFamily="34" charset="0"/>
              </a:rPr>
              <a:t>Lake</a:t>
            </a:r>
            <a:r>
              <a:rPr lang="lv-LV" sz="1800" dirty="0" smtClean="0">
                <a:solidFill>
                  <a:schemeClr val="tx1"/>
                </a:solidFill>
                <a:latin typeface="Arial Narrow" panose="020B0606020202030204" pitchFamily="34" charset="0"/>
                <a:cs typeface="Arial" panose="020B0604020202020204" pitchFamily="34" charset="0"/>
              </a:rPr>
              <a:t> public</a:t>
            </a:r>
            <a:r>
              <a:rPr lang="en-US" sz="1800" dirty="0" smtClean="0">
                <a:solidFill>
                  <a:schemeClr val="tx1"/>
                </a:solidFill>
                <a:latin typeface="Arial Narrow" panose="020B0606020202030204" pitchFamily="34" charset="0"/>
                <a:cs typeface="Arial" panose="020B0604020202020204" pitchFamily="34" charset="0"/>
              </a:rPr>
              <a:t> </a:t>
            </a:r>
            <a:r>
              <a:rPr lang="en-US" sz="1800" dirty="0">
                <a:solidFill>
                  <a:schemeClr val="tx1"/>
                </a:solidFill>
                <a:latin typeface="Arial Narrow" panose="020B0606020202030204" pitchFamily="34" charset="0"/>
                <a:cs typeface="Arial" panose="020B0604020202020204" pitchFamily="34" charset="0"/>
              </a:rPr>
              <a:t>bathing </a:t>
            </a:r>
            <a:r>
              <a:rPr lang="en-US" sz="1800" dirty="0" smtClean="0">
                <a:solidFill>
                  <a:schemeClr val="tx1"/>
                </a:solidFill>
                <a:latin typeface="Arial Narrow" panose="020B0606020202030204" pitchFamily="34" charset="0"/>
                <a:cs typeface="Arial" panose="020B0604020202020204" pitchFamily="34" charset="0"/>
              </a:rPr>
              <a:t>area</a:t>
            </a:r>
            <a:r>
              <a:rPr lang="lv-LV" sz="1800" dirty="0" smtClean="0">
                <a:solidFill>
                  <a:schemeClr val="tx1"/>
                </a:solidFill>
                <a:latin typeface="Arial Narrow" panose="020B0606020202030204" pitchFamily="34" charset="0"/>
                <a:cs typeface="Arial" panose="020B0604020202020204" pitchFamily="34" charset="0"/>
              </a:rPr>
              <a:t>;</a:t>
            </a:r>
          </a:p>
          <a:p>
            <a:r>
              <a:rPr lang="lv-LV" sz="1800" dirty="0" smtClean="0">
                <a:solidFill>
                  <a:schemeClr val="tx1"/>
                </a:solidFill>
                <a:latin typeface="Arial Narrow" panose="020B0606020202030204" pitchFamily="34" charset="0"/>
                <a:cs typeface="Arial" panose="020B0604020202020204" pitchFamily="34" charset="0"/>
              </a:rPr>
              <a:t>8.   </a:t>
            </a:r>
            <a:r>
              <a:rPr lang="lv-LV" sz="1800" dirty="0" err="1" smtClean="0">
                <a:solidFill>
                  <a:schemeClr val="tx1"/>
                </a:solidFill>
                <a:latin typeface="Arial Narrow" panose="020B0606020202030204" pitchFamily="34" charset="0"/>
                <a:cs typeface="Arial" panose="020B0604020202020204" pitchFamily="34" charset="0"/>
              </a:rPr>
              <a:t>Beach</a:t>
            </a:r>
            <a:r>
              <a:rPr lang="lv-LV" sz="1800" dirty="0" smtClean="0">
                <a:solidFill>
                  <a:schemeClr val="tx1"/>
                </a:solidFill>
                <a:latin typeface="Arial Narrow" panose="020B0606020202030204" pitchFamily="34" charset="0"/>
                <a:cs typeface="Arial" panose="020B0604020202020204" pitchFamily="34" charset="0"/>
              </a:rPr>
              <a:t> </a:t>
            </a:r>
            <a:r>
              <a:rPr lang="lv-LV" sz="1800" dirty="0">
                <a:solidFill>
                  <a:schemeClr val="tx1"/>
                </a:solidFill>
                <a:latin typeface="Arial Narrow" panose="020B0606020202030204" pitchFamily="34" charset="0"/>
                <a:cs typeface="Arial" panose="020B0604020202020204" pitchFamily="34" charset="0"/>
              </a:rPr>
              <a:t>area </a:t>
            </a:r>
            <a:r>
              <a:rPr lang="lv-LV" sz="1800" dirty="0" smtClean="0">
                <a:solidFill>
                  <a:schemeClr val="tx1"/>
                </a:solidFill>
                <a:latin typeface="Arial Narrow" panose="020B0606020202030204" pitchFamily="34" charset="0"/>
                <a:cs typeface="Arial" panose="020B0604020202020204" pitchFamily="34" charset="0"/>
              </a:rPr>
              <a:t>improvement;</a:t>
            </a:r>
          </a:p>
          <a:p>
            <a:r>
              <a:rPr lang="lv-LV" sz="1800" dirty="0" smtClean="0">
                <a:solidFill>
                  <a:schemeClr val="tx1"/>
                </a:solidFill>
                <a:latin typeface="Arial Narrow" panose="020B0606020202030204" pitchFamily="34" charset="0"/>
                <a:cs typeface="Arial" panose="020B0604020202020204" pitchFamily="34" charset="0"/>
              </a:rPr>
              <a:t>9.   </a:t>
            </a:r>
            <a:r>
              <a:rPr lang="en-US" sz="1800" dirty="0" smtClean="0">
                <a:solidFill>
                  <a:schemeClr val="tx1"/>
                </a:solidFill>
                <a:latin typeface="Arial Narrow" panose="020B0606020202030204" pitchFamily="34" charset="0"/>
                <a:cs typeface="Arial" panose="020B0604020202020204" pitchFamily="34" charset="0"/>
              </a:rPr>
              <a:t>Purification </a:t>
            </a:r>
            <a:r>
              <a:rPr lang="en-US" sz="1800" dirty="0">
                <a:solidFill>
                  <a:schemeClr val="tx1"/>
                </a:solidFill>
                <a:latin typeface="Arial Narrow" panose="020B0606020202030204" pitchFamily="34" charset="0"/>
                <a:cs typeface="Arial" panose="020B0604020202020204" pitchFamily="34" charset="0"/>
              </a:rPr>
              <a:t>of Daugavpils Fortress protective ditch and the adjacent territory from overgrowth for the needs of hydrological runoff improvement.</a:t>
            </a:r>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22117"/>
          <a:stretch/>
        </p:blipFill>
        <p:spPr>
          <a:xfrm>
            <a:off x="1904270" y="3286126"/>
            <a:ext cx="6347351" cy="3295650"/>
          </a:xfrm>
          <a:prstGeom prst="rect">
            <a:avLst/>
          </a:prstGeom>
        </p:spPr>
      </p:pic>
      <p:sp>
        <p:nvSpPr>
          <p:cNvPr id="9" name="Title 1"/>
          <p:cNvSpPr txBox="1">
            <a:spLocks/>
          </p:cNvSpPr>
          <p:nvPr/>
        </p:nvSpPr>
        <p:spPr>
          <a:xfrm>
            <a:off x="8251621" y="6299556"/>
            <a:ext cx="2266382" cy="44362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1800" dirty="0" err="1" smtClean="0">
                <a:solidFill>
                  <a:schemeClr val="tx1"/>
                </a:solidFill>
                <a:latin typeface="Arial Narrow" panose="020B0606020202030204" pitchFamily="34" charset="0"/>
                <a:cs typeface="Arial" panose="020B0604020202020204" pitchFamily="34" charset="0"/>
              </a:rPr>
              <a:t>Esplenādes</a:t>
            </a:r>
            <a:r>
              <a:rPr lang="lv-LV" sz="1800" dirty="0" smtClean="0">
                <a:solidFill>
                  <a:schemeClr val="tx1"/>
                </a:solidFill>
                <a:latin typeface="Arial Narrow" panose="020B0606020202030204" pitchFamily="34" charset="0"/>
                <a:cs typeface="Arial" panose="020B0604020202020204" pitchFamily="34" charset="0"/>
              </a:rPr>
              <a:t> </a:t>
            </a:r>
            <a:r>
              <a:rPr lang="lv-LV" sz="1800" dirty="0" err="1" smtClean="0">
                <a:solidFill>
                  <a:schemeClr val="tx1"/>
                </a:solidFill>
                <a:latin typeface="Arial Narrow" panose="020B0606020202030204" pitchFamily="34" charset="0"/>
                <a:cs typeface="Arial" panose="020B0604020202020204" pitchFamily="34" charset="0"/>
              </a:rPr>
              <a:t>wetlands</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540125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00" y="878186"/>
            <a:ext cx="4810125" cy="360759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
        <p:nvSpPr>
          <p:cNvPr id="6" name="Title 1"/>
          <p:cNvSpPr txBox="1">
            <a:spLocks/>
          </p:cNvSpPr>
          <p:nvPr/>
        </p:nvSpPr>
        <p:spPr>
          <a:xfrm>
            <a:off x="1360000" y="4485781"/>
            <a:ext cx="2266382" cy="44362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1800" dirty="0" err="1" smtClean="0">
                <a:solidFill>
                  <a:schemeClr val="tx1"/>
                </a:solidFill>
                <a:latin typeface="Arial Narrow" panose="020B0606020202030204" pitchFamily="34" charset="0"/>
                <a:cs typeface="Arial" panose="020B0604020202020204" pitchFamily="34" charset="0"/>
              </a:rPr>
              <a:t>Gubišče</a:t>
            </a:r>
            <a:r>
              <a:rPr lang="lv-LV" sz="1800" dirty="0" smtClean="0">
                <a:solidFill>
                  <a:schemeClr val="tx1"/>
                </a:solidFill>
                <a:latin typeface="Arial Narrow" panose="020B0606020202030204" pitchFamily="34" charset="0"/>
                <a:cs typeface="Arial" panose="020B0604020202020204" pitchFamily="34" charset="0"/>
              </a:rPr>
              <a:t> </a:t>
            </a:r>
            <a:r>
              <a:rPr lang="lv-LV" sz="1800" dirty="0" err="1" smtClean="0">
                <a:solidFill>
                  <a:schemeClr val="tx1"/>
                </a:solidFill>
                <a:latin typeface="Arial Narrow" panose="020B0606020202030204" pitchFamily="34" charset="0"/>
                <a:cs typeface="Arial" panose="020B0604020202020204" pitchFamily="34" charset="0"/>
              </a:rPr>
              <a:t>lake</a:t>
            </a:r>
            <a:r>
              <a:rPr lang="lv-LV" sz="1800" dirty="0" smtClean="0">
                <a:solidFill>
                  <a:schemeClr val="tx1"/>
                </a:solidFill>
                <a:latin typeface="Arial Narrow" panose="020B0606020202030204" pitchFamily="34" charset="0"/>
                <a:cs typeface="Arial" panose="020B0604020202020204" pitchFamily="34" charset="0"/>
              </a:rPr>
              <a:t> </a:t>
            </a:r>
            <a:r>
              <a:rPr lang="lv-LV" sz="1800" dirty="0" err="1" smtClean="0">
                <a:solidFill>
                  <a:schemeClr val="tx1"/>
                </a:solidFill>
                <a:latin typeface="Arial Narrow" panose="020B0606020202030204" pitchFamily="34" charset="0"/>
                <a:cs typeface="Arial" panose="020B0604020202020204" pitchFamily="34" charset="0"/>
              </a:rPr>
              <a:t>wetlands</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sp>
        <p:nvSpPr>
          <p:cNvPr id="7" name="Title 1"/>
          <p:cNvSpPr txBox="1">
            <a:spLocks/>
          </p:cNvSpPr>
          <p:nvPr/>
        </p:nvSpPr>
        <p:spPr>
          <a:xfrm>
            <a:off x="713716" y="290602"/>
            <a:ext cx="2780921"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smtClean="0">
                <a:solidFill>
                  <a:schemeClr val="tx1"/>
                </a:solidFill>
                <a:latin typeface="Arial Narrow" panose="020B0606020202030204" pitchFamily="34" charset="0"/>
                <a:cs typeface="Arial" panose="020B0604020202020204" pitchFamily="34" charset="0"/>
              </a:rPr>
              <a:t>Project</a:t>
            </a:r>
            <a:endParaRPr lang="en-US" sz="2500" dirty="0">
              <a:solidFill>
                <a:schemeClr val="tx1"/>
              </a:solidFill>
              <a:latin typeface="Arial Narrow" panose="020B0606020202030204" pitchFamily="34" charset="0"/>
              <a:cs typeface="Arial" panose="020B0604020202020204" pitchFamily="34" charset="0"/>
            </a:endParaRP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7148" t="575"/>
          <a:stretch/>
        </p:blipFill>
        <p:spPr>
          <a:xfrm>
            <a:off x="6429376" y="878185"/>
            <a:ext cx="2895600" cy="2557669"/>
          </a:xfrm>
          <a:prstGeom prst="rect">
            <a:avLst/>
          </a:prstGeom>
        </p:spPr>
      </p:pic>
      <p:sp>
        <p:nvSpPr>
          <p:cNvPr id="9" name="Oval 8"/>
          <p:cNvSpPr/>
          <p:nvPr/>
        </p:nvSpPr>
        <p:spPr>
          <a:xfrm>
            <a:off x="8162925" y="2428875"/>
            <a:ext cx="104775" cy="10477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3225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13716" y="290602"/>
            <a:ext cx="2780921"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smtClean="0">
                <a:solidFill>
                  <a:schemeClr val="tx1"/>
                </a:solidFill>
                <a:latin typeface="Arial Narrow" panose="020B0606020202030204" pitchFamily="34" charset="0"/>
                <a:cs typeface="Arial" panose="020B0604020202020204" pitchFamily="34" charset="0"/>
              </a:rPr>
              <a:t>Project</a:t>
            </a:r>
            <a:endParaRPr lang="en-US" sz="2500" dirty="0">
              <a:solidFill>
                <a:schemeClr val="tx1"/>
              </a:solidFill>
              <a:latin typeface="Arial Narrow" panose="020B0606020202030204" pitchFamily="34" charset="0"/>
              <a:cs typeface="Arial" panose="020B060402020202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2050" y="878185"/>
            <a:ext cx="5176838" cy="3882629"/>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7148" t="575"/>
          <a:stretch/>
        </p:blipFill>
        <p:spPr>
          <a:xfrm>
            <a:off x="6429376" y="878185"/>
            <a:ext cx="2895600" cy="2557669"/>
          </a:xfrm>
          <a:prstGeom prst="rect">
            <a:avLst/>
          </a:prstGeom>
        </p:spPr>
      </p:pic>
      <p:sp>
        <p:nvSpPr>
          <p:cNvPr id="7" name="Oval 6"/>
          <p:cNvSpPr/>
          <p:nvPr/>
        </p:nvSpPr>
        <p:spPr>
          <a:xfrm>
            <a:off x="8239125" y="2010969"/>
            <a:ext cx="104775" cy="10477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
        <p:nvSpPr>
          <p:cNvPr id="9" name="Title 1"/>
          <p:cNvSpPr txBox="1">
            <a:spLocks/>
          </p:cNvSpPr>
          <p:nvPr/>
        </p:nvSpPr>
        <p:spPr>
          <a:xfrm>
            <a:off x="1071562" y="4760814"/>
            <a:ext cx="2266382" cy="44362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1800" dirty="0" smtClean="0">
                <a:solidFill>
                  <a:schemeClr val="tx1"/>
                </a:solidFill>
                <a:latin typeface="Arial Narrow" panose="020B0606020202030204" pitchFamily="34" charset="0"/>
                <a:cs typeface="Arial" panose="020B0604020202020204" pitchFamily="34" charset="0"/>
              </a:rPr>
              <a:t>Avotiņa park </a:t>
            </a:r>
            <a:r>
              <a:rPr lang="lv-LV" sz="1800" dirty="0" err="1" smtClean="0">
                <a:solidFill>
                  <a:schemeClr val="tx1"/>
                </a:solidFill>
                <a:latin typeface="Arial Narrow" panose="020B0606020202030204" pitchFamily="34" charset="0"/>
                <a:cs typeface="Arial" panose="020B0604020202020204" pitchFamily="34" charset="0"/>
              </a:rPr>
              <a:t>wetlands</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811046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13716" y="290602"/>
            <a:ext cx="2780921"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smtClean="0">
                <a:solidFill>
                  <a:schemeClr val="tx1"/>
                </a:solidFill>
                <a:latin typeface="Arial Narrow" panose="020B0606020202030204" pitchFamily="34" charset="0"/>
                <a:cs typeface="Arial" panose="020B0604020202020204" pitchFamily="34" charset="0"/>
              </a:rPr>
              <a:t>Project</a:t>
            </a:r>
            <a:endParaRPr lang="en-US" sz="2500" dirty="0">
              <a:solidFill>
                <a:schemeClr val="tx1"/>
              </a:solidFill>
              <a:latin typeface="Arial Narrow" panose="020B0606020202030204" pitchFamily="34" charset="0"/>
              <a:cs typeface="Arial" panose="020B0604020202020204" pitchFamily="34" charset="0"/>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7148" t="575"/>
          <a:stretch/>
        </p:blipFill>
        <p:spPr>
          <a:xfrm>
            <a:off x="6429376" y="878185"/>
            <a:ext cx="2895600" cy="2557669"/>
          </a:xfrm>
          <a:prstGeom prst="rect">
            <a:avLst/>
          </a:prstGeom>
        </p:spPr>
      </p:pic>
      <p:sp>
        <p:nvSpPr>
          <p:cNvPr id="6" name="Oval 5"/>
          <p:cNvSpPr/>
          <p:nvPr/>
        </p:nvSpPr>
        <p:spPr>
          <a:xfrm>
            <a:off x="7455354" y="2759907"/>
            <a:ext cx="104775" cy="10477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752" y="804414"/>
            <a:ext cx="5834918" cy="4120535"/>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9377" y="3522941"/>
            <a:ext cx="4040184" cy="2693456"/>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5753" y="5007753"/>
            <a:ext cx="5834918" cy="1705889"/>
          </a:xfrm>
          <a:prstGeom prst="rect">
            <a:avLst/>
          </a:prstGeom>
        </p:spPr>
      </p:pic>
      <p:sp>
        <p:nvSpPr>
          <p:cNvPr id="11" name="Title 1"/>
          <p:cNvSpPr txBox="1">
            <a:spLocks/>
          </p:cNvSpPr>
          <p:nvPr/>
        </p:nvSpPr>
        <p:spPr>
          <a:xfrm>
            <a:off x="7393985" y="478110"/>
            <a:ext cx="2266382" cy="44362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1800" dirty="0" err="1" smtClean="0">
                <a:solidFill>
                  <a:schemeClr val="tx1"/>
                </a:solidFill>
                <a:latin typeface="Arial Narrow" panose="020B0606020202030204" pitchFamily="34" charset="0"/>
                <a:cs typeface="Arial" panose="020B0604020202020204" pitchFamily="34" charset="0"/>
              </a:rPr>
              <a:t>Esplanades</a:t>
            </a:r>
            <a:r>
              <a:rPr lang="lv-LV" sz="1800" dirty="0" smtClean="0">
                <a:solidFill>
                  <a:schemeClr val="tx1"/>
                </a:solidFill>
                <a:latin typeface="Arial Narrow" panose="020B0606020202030204" pitchFamily="34" charset="0"/>
                <a:cs typeface="Arial" panose="020B0604020202020204" pitchFamily="34" charset="0"/>
              </a:rPr>
              <a:t> </a:t>
            </a:r>
            <a:r>
              <a:rPr lang="lv-LV" sz="1800" dirty="0" err="1" smtClean="0">
                <a:solidFill>
                  <a:schemeClr val="tx1"/>
                </a:solidFill>
                <a:latin typeface="Arial Narrow" panose="020B0606020202030204" pitchFamily="34" charset="0"/>
                <a:cs typeface="Arial" panose="020B0604020202020204" pitchFamily="34" charset="0"/>
              </a:rPr>
              <a:t>wetlands</a:t>
            </a:r>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923623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13716" y="290602"/>
            <a:ext cx="3903551" cy="587583"/>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lv-LV" sz="2500" dirty="0" err="1" smtClean="0">
                <a:solidFill>
                  <a:schemeClr val="tx1"/>
                </a:solidFill>
                <a:latin typeface="Arial Narrow" panose="020B0606020202030204" pitchFamily="34" charset="0"/>
                <a:cs typeface="Arial" panose="020B0604020202020204" pitchFamily="34" charset="0"/>
              </a:rPr>
              <a:t>Development</a:t>
            </a:r>
            <a:r>
              <a:rPr lang="lv-LV" sz="2500" dirty="0" smtClean="0">
                <a:solidFill>
                  <a:schemeClr val="tx1"/>
                </a:solidFill>
                <a:latin typeface="Arial Narrow" panose="020B0606020202030204" pitchFamily="34" charset="0"/>
                <a:cs typeface="Arial" panose="020B0604020202020204" pitchFamily="34" charset="0"/>
              </a:rPr>
              <a:t> </a:t>
            </a:r>
            <a:r>
              <a:rPr lang="lv-LV" sz="2500" dirty="0" err="1" smtClean="0">
                <a:solidFill>
                  <a:schemeClr val="tx1"/>
                </a:solidFill>
                <a:latin typeface="Arial Narrow" panose="020B0606020202030204" pitchFamily="34" charset="0"/>
                <a:cs typeface="Arial" panose="020B0604020202020204" pitchFamily="34" charset="0"/>
              </a:rPr>
              <a:t>perspectives</a:t>
            </a:r>
            <a:endParaRPr lang="en-US" sz="2500" dirty="0">
              <a:solidFill>
                <a:schemeClr val="tx1"/>
              </a:solidFill>
              <a:latin typeface="Arial Narrow" panose="020B0606020202030204" pitchFamily="34" charset="0"/>
              <a:cs typeface="Arial" panose="020B0604020202020204" pitchFamily="34" charset="0"/>
            </a:endParaRPr>
          </a:p>
        </p:txBody>
      </p:sp>
      <p:sp>
        <p:nvSpPr>
          <p:cNvPr id="5" name="Title 1"/>
          <p:cNvSpPr txBox="1">
            <a:spLocks/>
          </p:cNvSpPr>
          <p:nvPr/>
        </p:nvSpPr>
        <p:spPr>
          <a:xfrm>
            <a:off x="713716" y="1170537"/>
            <a:ext cx="8769497" cy="3652185"/>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a:solidFill>
                  <a:schemeClr val="tx1"/>
                </a:solidFill>
                <a:latin typeface="Arial Narrow" panose="020B0606020202030204" pitchFamily="34" charset="0"/>
                <a:cs typeface="Arial" panose="020B0604020202020204" pitchFamily="34" charset="0"/>
              </a:rPr>
              <a:t>It would be desirable for the municipality to continue monitoring water bodies in the most popular </a:t>
            </a:r>
            <a:r>
              <a:rPr lang="lv-LV" sz="2000" dirty="0" smtClean="0">
                <a:solidFill>
                  <a:schemeClr val="tx1"/>
                </a:solidFill>
                <a:latin typeface="Arial Narrow" panose="020B0606020202030204" pitchFamily="34" charset="0"/>
                <a:cs typeface="Arial" panose="020B0604020202020204" pitchFamily="34" charset="0"/>
              </a:rPr>
              <a:t>public </a:t>
            </a:r>
            <a:r>
              <a:rPr lang="en-US" sz="2000" dirty="0" smtClean="0">
                <a:solidFill>
                  <a:schemeClr val="tx1"/>
                </a:solidFill>
                <a:latin typeface="Arial Narrow" panose="020B0606020202030204" pitchFamily="34" charset="0"/>
                <a:cs typeface="Arial" panose="020B0604020202020204" pitchFamily="34" charset="0"/>
              </a:rPr>
              <a:t>bathing </a:t>
            </a:r>
            <a:r>
              <a:rPr lang="en-US" sz="2000" dirty="0">
                <a:solidFill>
                  <a:schemeClr val="tx1"/>
                </a:solidFill>
                <a:latin typeface="Arial Narrow" panose="020B0606020202030204" pitchFamily="34" charset="0"/>
                <a:cs typeface="Arial" panose="020B0604020202020204" pitchFamily="34" charset="0"/>
              </a:rPr>
              <a:t>places, to continue landscaping works, to clean the shores of lakes and to improve the landscape. </a:t>
            </a:r>
            <a:endParaRPr lang="lv-LV" sz="2000" dirty="0" smtClean="0">
              <a:solidFill>
                <a:schemeClr val="tx1"/>
              </a:solidFill>
              <a:latin typeface="Arial Narrow" panose="020B0606020202030204" pitchFamily="34" charset="0"/>
              <a:cs typeface="Arial" panose="020B0604020202020204" pitchFamily="34" charset="0"/>
            </a:endParaRPr>
          </a:p>
          <a:p>
            <a:endParaRPr lang="lv-LV" sz="2000" dirty="0">
              <a:solidFill>
                <a:schemeClr val="tx1"/>
              </a:solidFill>
              <a:latin typeface="Arial Narrow" panose="020B0606020202030204" pitchFamily="34" charset="0"/>
              <a:cs typeface="Arial" panose="020B0604020202020204" pitchFamily="34" charset="0"/>
            </a:endParaRPr>
          </a:p>
          <a:p>
            <a:r>
              <a:rPr lang="en-US" sz="2000" dirty="0" smtClean="0">
                <a:solidFill>
                  <a:schemeClr val="tx1"/>
                </a:solidFill>
                <a:latin typeface="Arial Narrow" panose="020B0606020202030204" pitchFamily="34" charset="0"/>
                <a:cs typeface="Arial" panose="020B0604020202020204" pitchFamily="34" charset="0"/>
              </a:rPr>
              <a:t>Contribute </a:t>
            </a:r>
            <a:r>
              <a:rPr lang="en-US" sz="2000" dirty="0">
                <a:solidFill>
                  <a:schemeClr val="tx1"/>
                </a:solidFill>
                <a:latin typeface="Arial Narrow" panose="020B0606020202030204" pitchFamily="34" charset="0"/>
                <a:cs typeface="Arial" panose="020B0604020202020204" pitchFamily="34" charset="0"/>
              </a:rPr>
              <a:t>to the reduction of diffuse and point source pollution. </a:t>
            </a:r>
            <a:endParaRPr lang="lv-LV" sz="2000" dirty="0" smtClean="0">
              <a:solidFill>
                <a:schemeClr val="tx1"/>
              </a:solidFill>
              <a:latin typeface="Arial Narrow" panose="020B0606020202030204" pitchFamily="34" charset="0"/>
              <a:cs typeface="Arial" panose="020B0604020202020204" pitchFamily="34" charset="0"/>
            </a:endParaRPr>
          </a:p>
          <a:p>
            <a:endParaRPr lang="lv-LV" sz="2000" dirty="0">
              <a:solidFill>
                <a:schemeClr val="tx1"/>
              </a:solidFill>
              <a:latin typeface="Arial Narrow" panose="020B0606020202030204" pitchFamily="34" charset="0"/>
              <a:cs typeface="Arial" panose="020B0604020202020204" pitchFamily="34" charset="0"/>
            </a:endParaRPr>
          </a:p>
          <a:p>
            <a:r>
              <a:rPr lang="lv-LV" sz="2000" dirty="0" err="1" smtClean="0">
                <a:solidFill>
                  <a:schemeClr val="tx1"/>
                </a:solidFill>
                <a:latin typeface="Arial Narrow" panose="020B0606020202030204" pitchFamily="34" charset="0"/>
                <a:cs typeface="Arial" panose="020B0604020202020204" pitchFamily="34" charset="0"/>
              </a:rPr>
              <a:t>Due</a:t>
            </a:r>
            <a:r>
              <a:rPr lang="lv-LV" sz="2000" dirty="0" smtClean="0">
                <a:solidFill>
                  <a:schemeClr val="tx1"/>
                </a:solidFill>
                <a:latin typeface="Arial Narrow" panose="020B0606020202030204" pitchFamily="34" charset="0"/>
                <a:cs typeface="Arial" panose="020B0604020202020204" pitchFamily="34" charset="0"/>
              </a:rPr>
              <a:t> to</a:t>
            </a:r>
            <a:r>
              <a:rPr lang="en-US" sz="2000" dirty="0" smtClean="0">
                <a:solidFill>
                  <a:schemeClr val="tx1"/>
                </a:solidFill>
                <a:latin typeface="Arial Narrow" panose="020B0606020202030204" pitchFamily="34" charset="0"/>
                <a:cs typeface="Arial" panose="020B0604020202020204" pitchFamily="34" charset="0"/>
              </a:rPr>
              <a:t> </a:t>
            </a:r>
            <a:r>
              <a:rPr lang="en-US" sz="2000" dirty="0">
                <a:solidFill>
                  <a:schemeClr val="tx1"/>
                </a:solidFill>
                <a:latin typeface="Arial Narrow" panose="020B0606020202030204" pitchFamily="34" charset="0"/>
                <a:cs typeface="Arial" panose="020B0604020202020204" pitchFamily="34" charset="0"/>
              </a:rPr>
              <a:t>the large number of water bodies in the city, it would be desirable to carry out regular surveys of the city water bodies, assess the ecological status, identify sources of pollution and develop the necessary action plans</a:t>
            </a:r>
            <a:r>
              <a:rPr lang="en-US" sz="2000" dirty="0" smtClean="0">
                <a:solidFill>
                  <a:schemeClr val="tx1"/>
                </a:solidFill>
                <a:latin typeface="Arial Narrow" panose="020B0606020202030204" pitchFamily="34" charset="0"/>
                <a:cs typeface="Arial" panose="020B0604020202020204" pitchFamily="34" charset="0"/>
              </a:rPr>
              <a:t>.</a:t>
            </a:r>
            <a:endParaRPr lang="lv-LV" sz="20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lv-LV" sz="1800" dirty="0" smtClean="0">
              <a:solidFill>
                <a:schemeClr val="tx1"/>
              </a:solidFill>
              <a:latin typeface="Arial Narrow" panose="020B0606020202030204" pitchFamily="34" charset="0"/>
              <a:cs typeface="Arial" panose="020B0604020202020204" pitchFamily="34" charset="0"/>
            </a:endParaRPr>
          </a:p>
          <a:p>
            <a:endParaRPr lang="lv-LV" sz="1800" dirty="0">
              <a:solidFill>
                <a:schemeClr val="tx1"/>
              </a:solidFill>
              <a:latin typeface="Arial Narrow" panose="020B0606020202030204" pitchFamily="34" charset="0"/>
              <a:cs typeface="Arial" panose="020B0604020202020204" pitchFamily="34" charset="0"/>
            </a:endParaRPr>
          </a:p>
          <a:p>
            <a:endParaRPr lang="en-US" sz="1800" dirty="0">
              <a:solidFill>
                <a:schemeClr val="tx1"/>
              </a:solidFill>
              <a:latin typeface="Arial Narrow" panose="020B0606020202030204" pitchFamily="34" charset="0"/>
              <a:cs typeface="Arial" panose="020B060402020202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9560" y="5845707"/>
            <a:ext cx="1722440" cy="907698"/>
          </a:xfrm>
          <a:prstGeom prst="rect">
            <a:avLst/>
          </a:prstGeom>
        </p:spPr>
      </p:pic>
    </p:spTree>
    <p:extLst>
      <p:ext uri="{BB962C8B-B14F-4D97-AF65-F5344CB8AC3E}">
        <p14:creationId xmlns:p14="http://schemas.microsoft.com/office/powerpoint/2010/main" val="4013711265"/>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541</TotalTime>
  <Words>458</Words>
  <Application>Microsoft Office PowerPoint</Application>
  <PresentationFormat>Widescreen</PresentationFormat>
  <Paragraphs>101</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Narrow</vt:lpstr>
      <vt:lpstr>Calibri</vt:lpstr>
      <vt:lpstr>Trebuchet MS</vt:lpstr>
      <vt:lpstr>Wingdings 3</vt:lpstr>
      <vt:lpstr>Facet</vt:lpstr>
      <vt:lpstr>Planning of environmental infrastructure objects in Daugavpils city – current situation and development perspective Krišs Smildzers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Krišs Smildzers</dc:creator>
  <cp:lastModifiedBy>Olga Tolmacova</cp:lastModifiedBy>
  <cp:revision>39</cp:revision>
  <cp:lastPrinted>2021-03-11T07:51:43Z</cp:lastPrinted>
  <dcterms:created xsi:type="dcterms:W3CDTF">2021-03-08T13:25:08Z</dcterms:created>
  <dcterms:modified xsi:type="dcterms:W3CDTF">2021-03-11T08:00:17Z</dcterms:modified>
</cp:coreProperties>
</file>